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13716000" cx="24384000"/>
  <p:notesSz cx="6858000" cy="9144000"/>
  <p:embeddedFontLst>
    <p:embeddedFont>
      <p:font typeface="Helvetica Neue"/>
      <p:regular r:id="rId59"/>
      <p:bold r:id="rId60"/>
      <p:italic r:id="rId61"/>
      <p:boldItalic r:id="rId62"/>
    </p:embeddedFont>
    <p:embeddedFont>
      <p:font typeface="Helvetica Neue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jhzNsDrbvPCi39rvcq7WBidMWM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35F94C-21A8-4A46-A46E-031FE813F311}">
  <a:tblStyle styleId="{E835F94C-21A8-4A46-A46E-031FE813F311}" styleName="Table_0">
    <a:wholeTbl>
      <a:tcTxStyle b="off" i="off">
        <a:font>
          <a:latin typeface="Helvetica Neue"/>
          <a:ea typeface="Helvetica Neue"/>
          <a:cs typeface="Helvetica Neue"/>
        </a:font>
        <a:srgbClr val="000000"/>
      </a:tcTxStyle>
      <a:tcStyle>
        <a:tcBdr>
          <a:left>
            <a:ln cap="flat" cmpd="sng" w="12700">
              <a:solidFill>
                <a:srgbClr val="5B5A5A"/>
              </a:solidFill>
              <a:prstDash val="solid"/>
              <a:round/>
              <a:headEnd len="sm" w="sm" type="none"/>
              <a:tailEnd len="sm" w="sm" type="none"/>
            </a:ln>
          </a:left>
          <a:right>
            <a:ln cap="flat" cmpd="sng" w="12700">
              <a:solidFill>
                <a:srgbClr val="5B5A5A"/>
              </a:solidFill>
              <a:prstDash val="solid"/>
              <a:round/>
              <a:headEnd len="sm" w="sm" type="none"/>
              <a:tailEnd len="sm" w="sm" type="none"/>
            </a:ln>
          </a:right>
          <a:top>
            <a:ln cap="flat" cmpd="sng" w="12700">
              <a:solidFill>
                <a:srgbClr val="5B5A5A"/>
              </a:solidFill>
              <a:prstDash val="solid"/>
              <a:round/>
              <a:headEnd len="sm" w="sm" type="none"/>
              <a:tailEnd len="sm" w="sm" type="none"/>
            </a:ln>
          </a:top>
          <a:bottom>
            <a:ln cap="flat" cmpd="sng" w="12700">
              <a:solidFill>
                <a:srgbClr val="5B5A5A"/>
              </a:solidFill>
              <a:prstDash val="solid"/>
              <a:round/>
              <a:headEnd len="sm" w="sm" type="none"/>
              <a:tailEnd len="sm" w="sm" type="none"/>
            </a:ln>
          </a:bottom>
          <a:insideH>
            <a:ln cap="flat" cmpd="sng" w="12700">
              <a:solidFill>
                <a:srgbClr val="5B5A5A"/>
              </a:solidFill>
              <a:prstDash val="solid"/>
              <a:round/>
              <a:headEnd len="sm" w="sm" type="none"/>
              <a:tailEnd len="sm" w="sm" type="none"/>
            </a:ln>
          </a:insideH>
          <a:insideV>
            <a:ln cap="flat" cmpd="sng" w="12700">
              <a:solidFill>
                <a:srgbClr val="5B5A5A"/>
              </a:solidFill>
              <a:prstDash val="solid"/>
              <a:round/>
              <a:headEnd len="sm" w="sm" type="none"/>
              <a:tailEnd len="sm" w="sm" type="none"/>
            </a:ln>
          </a:insideV>
        </a:tcBdr>
        <a:fill>
          <a:solidFill>
            <a:srgbClr val="FAF7E9"/>
          </a:solidFill>
        </a:fill>
      </a:tcStyle>
    </a:wholeTbl>
    <a:band1H>
      <a:tcTxStyle/>
    </a:band1H>
    <a:band2H>
      <a:tcTxStyle b="off" i="off"/>
      <a:tcStyle>
        <a:fill>
          <a:solidFill>
            <a:srgbClr val="FEEF56"/>
          </a:solidFill>
        </a:fill>
      </a:tcStyle>
    </a:band2H>
    <a:band1V>
      <a:tcTxStyle/>
    </a:band1V>
    <a:band2V>
      <a:tcTxStyle/>
    </a:band2V>
    <a:lastCol>
      <a:tcTxStyle/>
    </a:lastCol>
    <a:firstCol>
      <a:tcTxStyle b="off" i="off">
        <a:font>
          <a:latin typeface="Helvetica Neue Medium"/>
          <a:ea typeface="Helvetica Neue Medium"/>
          <a:cs typeface="Helvetica Neue Medium"/>
        </a:font>
        <a:srgbClr val="000000"/>
      </a:tcTxStyle>
      <a:tcStyle>
        <a:tcBdr>
          <a:left>
            <a:ln cap="flat" cmpd="sng" w="12700">
              <a:solidFill>
                <a:srgbClr val="5B5A5A"/>
              </a:solidFill>
              <a:prstDash val="solid"/>
              <a:round/>
              <a:headEnd len="sm" w="sm" type="none"/>
              <a:tailEnd len="sm" w="sm" type="none"/>
            </a:ln>
          </a:left>
          <a:right>
            <a:ln cap="flat" cmpd="sng" w="12700">
              <a:solidFill>
                <a:srgbClr val="5B5A5A"/>
              </a:solidFill>
              <a:prstDash val="solid"/>
              <a:round/>
              <a:headEnd len="sm" w="sm" type="none"/>
              <a:tailEnd len="sm" w="sm" type="none"/>
            </a:ln>
          </a:right>
          <a:top>
            <a:ln cap="flat" cmpd="sng" w="12700">
              <a:solidFill>
                <a:srgbClr val="5B5A5A"/>
              </a:solidFill>
              <a:prstDash val="solid"/>
              <a:round/>
              <a:headEnd len="sm" w="sm" type="none"/>
              <a:tailEnd len="sm" w="sm" type="none"/>
            </a:ln>
          </a:top>
          <a:bottom>
            <a:ln cap="flat" cmpd="sng" w="12700">
              <a:solidFill>
                <a:srgbClr val="5B5A5A"/>
              </a:solidFill>
              <a:prstDash val="solid"/>
              <a:round/>
              <a:headEnd len="sm" w="sm" type="none"/>
              <a:tailEnd len="sm" w="sm" type="none"/>
            </a:ln>
          </a:bottom>
          <a:insideH>
            <a:ln cap="flat" cmpd="sng" w="12700">
              <a:solidFill>
                <a:srgbClr val="5B5A5A"/>
              </a:solidFill>
              <a:prstDash val="solid"/>
              <a:round/>
              <a:headEnd len="sm" w="sm" type="none"/>
              <a:tailEnd len="sm" w="sm" type="none"/>
            </a:ln>
          </a:insideH>
          <a:insideV>
            <a:ln cap="flat" cmpd="sng" w="12700">
              <a:solidFill>
                <a:srgbClr val="5B5A5A"/>
              </a:solidFill>
              <a:prstDash val="solid"/>
              <a:round/>
              <a:headEnd len="sm" w="sm" type="none"/>
              <a:tailEnd len="sm" w="sm" type="none"/>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cap="flat" cmpd="sng" w="12700">
              <a:solidFill>
                <a:srgbClr val="5B5A5A"/>
              </a:solidFill>
              <a:prstDash val="solid"/>
              <a:round/>
              <a:headEnd len="sm" w="sm" type="none"/>
              <a:tailEnd len="sm" w="sm" type="none"/>
            </a:ln>
          </a:left>
          <a:right>
            <a:ln cap="flat" cmpd="sng" w="12700">
              <a:solidFill>
                <a:srgbClr val="5B5A5A"/>
              </a:solidFill>
              <a:prstDash val="solid"/>
              <a:round/>
              <a:headEnd len="sm" w="sm" type="none"/>
              <a:tailEnd len="sm" w="sm" type="none"/>
            </a:ln>
          </a:right>
          <a:top>
            <a:ln cap="flat" cmpd="sng" w="38100">
              <a:solidFill>
                <a:srgbClr val="F8BA00"/>
              </a:solidFill>
              <a:prstDash val="solid"/>
              <a:round/>
              <a:headEnd len="sm" w="sm" type="none"/>
              <a:tailEnd len="sm" w="sm" type="none"/>
            </a:ln>
          </a:top>
          <a:bottom>
            <a:ln cap="flat" cmpd="sng" w="12700">
              <a:solidFill>
                <a:srgbClr val="5B5A5A"/>
              </a:solidFill>
              <a:prstDash val="solid"/>
              <a:round/>
              <a:headEnd len="sm" w="sm" type="none"/>
              <a:tailEnd len="sm" w="sm" type="none"/>
            </a:ln>
          </a:bottom>
          <a:insideH>
            <a:ln cap="flat" cmpd="sng" w="12700">
              <a:solidFill>
                <a:srgbClr val="5B5A5A"/>
              </a:solidFill>
              <a:prstDash val="solid"/>
              <a:round/>
              <a:headEnd len="sm" w="sm" type="none"/>
              <a:tailEnd len="sm" w="sm" type="none"/>
            </a:ln>
          </a:insideH>
          <a:insideV>
            <a:ln cap="flat" cmpd="sng" w="12700">
              <a:solidFill>
                <a:srgbClr val="5B5A5A"/>
              </a:solidFill>
              <a:prstDash val="solid"/>
              <a:round/>
              <a:headEnd len="sm" w="sm" type="none"/>
              <a:tailEnd len="sm" w="sm" type="none"/>
            </a:ln>
          </a:insideV>
        </a:tcBdr>
        <a:fill>
          <a:solidFill>
            <a:srgbClr val="FAF7E9"/>
          </a:solidFill>
        </a:fill>
      </a:tcStyle>
    </a:lastRow>
    <a:seCell>
      <a:tcTxStyle/>
    </a:seCell>
    <a:swCell>
      <a:tcTxStyle/>
    </a:swCell>
    <a:firstRow>
      <a:tcTxStyle b="off" i="off">
        <a:font>
          <a:latin typeface="Helvetica Neue Medium"/>
          <a:ea typeface="Helvetica Neue Medium"/>
          <a:cs typeface="Helvetica Neue Medium"/>
        </a:font>
        <a:srgbClr val="000000"/>
      </a:tcTxStyle>
      <a:tcStyle>
        <a:tcBdr>
          <a:left>
            <a:ln cap="flat" cmpd="sng" w="12700">
              <a:solidFill>
                <a:srgbClr val="5B5A5A"/>
              </a:solidFill>
              <a:prstDash val="solid"/>
              <a:round/>
              <a:headEnd len="sm" w="sm" type="none"/>
              <a:tailEnd len="sm" w="sm" type="none"/>
            </a:ln>
          </a:left>
          <a:right>
            <a:ln cap="flat" cmpd="sng" w="12700">
              <a:solidFill>
                <a:srgbClr val="5B5A5A"/>
              </a:solidFill>
              <a:prstDash val="solid"/>
              <a:round/>
              <a:headEnd len="sm" w="sm" type="none"/>
              <a:tailEnd len="sm" w="sm" type="none"/>
            </a:ln>
          </a:right>
          <a:top>
            <a:ln cap="flat" cmpd="sng" w="12700">
              <a:solidFill>
                <a:srgbClr val="5B5A5A"/>
              </a:solidFill>
              <a:prstDash val="solid"/>
              <a:round/>
              <a:headEnd len="sm" w="sm" type="none"/>
              <a:tailEnd len="sm" w="sm" type="none"/>
            </a:ln>
          </a:top>
          <a:bottom>
            <a:ln cap="flat" cmpd="sng" w="12700">
              <a:solidFill>
                <a:srgbClr val="5B5A5A"/>
              </a:solidFill>
              <a:prstDash val="solid"/>
              <a:round/>
              <a:headEnd len="sm" w="sm" type="none"/>
              <a:tailEnd len="sm" w="sm" type="none"/>
            </a:ln>
          </a:bottom>
          <a:insideH>
            <a:ln cap="flat" cmpd="sng" w="12700">
              <a:solidFill>
                <a:srgbClr val="5B5A5A"/>
              </a:solidFill>
              <a:prstDash val="solid"/>
              <a:round/>
              <a:headEnd len="sm" w="sm" type="none"/>
              <a:tailEnd len="sm" w="sm" type="none"/>
            </a:ln>
          </a:insideH>
          <a:insideV>
            <a:ln cap="flat" cmpd="sng" w="12700">
              <a:solidFill>
                <a:srgbClr val="5B5A5A"/>
              </a:solidFill>
              <a:prstDash val="solid"/>
              <a:round/>
              <a:headEnd len="sm" w="sm" type="none"/>
              <a:tailEnd len="sm" w="sm" type="none"/>
            </a:ln>
          </a:insideV>
        </a:tcBdr>
        <a:fill>
          <a:solidFill>
            <a:srgbClr val="FF9400"/>
          </a:solidFill>
        </a:fill>
      </a:tcStyle>
    </a:firstRow>
    <a:neCell>
      <a:tcTxStyle/>
    </a:neCell>
    <a:nwCell>
      <a:tcTxStyle/>
    </a:nwCell>
  </a:tblStyle>
  <a:tblStyle styleId="{ABC23D7E-4185-474A-A056-3AAFF05D9637}" styleName="Table_1">
    <a:wholeTbl>
      <a:tcTxStyle b="off" i="off">
        <a:font>
          <a:latin typeface="Helvetica Neue"/>
          <a:ea typeface="Helvetica Neue"/>
          <a:cs typeface="Helvetica Neue"/>
        </a:font>
        <a:srgbClr val="000000"/>
      </a:tcTxStyle>
      <a:tcStyle>
        <a:tcBdr>
          <a:left>
            <a:ln cap="flat" cmpd="sng" w="12700">
              <a:solidFill>
                <a:srgbClr val="838383"/>
              </a:solidFill>
              <a:prstDash val="solid"/>
              <a:round/>
              <a:headEnd len="sm" w="sm" type="none"/>
              <a:tailEnd len="sm" w="sm" type="none"/>
            </a:ln>
          </a:left>
          <a:right>
            <a:ln cap="flat" cmpd="sng" w="12700">
              <a:solidFill>
                <a:srgbClr val="838383"/>
              </a:solidFill>
              <a:prstDash val="solid"/>
              <a:round/>
              <a:headEnd len="sm" w="sm" type="none"/>
              <a:tailEnd len="sm" w="sm" type="none"/>
            </a:ln>
          </a:right>
          <a:top>
            <a:ln cap="flat" cmpd="sng" w="12700">
              <a:solidFill>
                <a:srgbClr val="838383"/>
              </a:solidFill>
              <a:prstDash val="solid"/>
              <a:round/>
              <a:headEnd len="sm" w="sm" type="none"/>
              <a:tailEnd len="sm" w="sm" type="none"/>
            </a:ln>
          </a:top>
          <a:bottom>
            <a:ln cap="flat" cmpd="sng" w="12700">
              <a:solidFill>
                <a:srgbClr val="838383"/>
              </a:solidFill>
              <a:prstDash val="solid"/>
              <a:round/>
              <a:headEnd len="sm" w="sm" type="none"/>
              <a:tailEnd len="sm" w="sm" type="none"/>
            </a:ln>
          </a:bottom>
          <a:insideH>
            <a:ln cap="flat" cmpd="sng" w="12700">
              <a:solidFill>
                <a:srgbClr val="838383"/>
              </a:solidFill>
              <a:prstDash val="solid"/>
              <a:round/>
              <a:headEnd len="sm" w="sm" type="none"/>
              <a:tailEnd len="sm" w="sm" type="none"/>
            </a:ln>
          </a:insideH>
          <a:insideV>
            <a:ln cap="flat" cmpd="sng" w="12700">
              <a:solidFill>
                <a:srgbClr val="838383"/>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DEEEE"/>
          </a:solidFill>
        </a:fill>
      </a:tcStyle>
    </a:band2H>
    <a:band1V>
      <a:tcTxStyle/>
    </a:band1V>
    <a:band2V>
      <a:tcTxStyle/>
    </a:band2V>
    <a:lastCol>
      <a:tcTxStyle/>
    </a:lastCol>
    <a:firstCol>
      <a:tcTxStyle b="off" i="off">
        <a:font>
          <a:latin typeface="Helvetica Neue Medium"/>
          <a:ea typeface="Helvetica Neue Medium"/>
          <a:cs typeface="Helvetica Neue Medium"/>
        </a:font>
        <a:srgbClr val="000000"/>
      </a:tcTxStyle>
      <a:tcStyle>
        <a:tcBdr>
          <a:left>
            <a:ln cap="flat" cmpd="sng" w="12700">
              <a:solidFill>
                <a:srgbClr val="4D4D4D"/>
              </a:solidFill>
              <a:prstDash val="solid"/>
              <a:round/>
              <a:headEnd len="sm" w="sm" type="none"/>
              <a:tailEnd len="sm" w="sm" type="none"/>
            </a:ln>
          </a:left>
          <a:right>
            <a:ln cap="flat" cmpd="sng" w="12700">
              <a:solidFill>
                <a:srgbClr val="808080"/>
              </a:solidFill>
              <a:prstDash val="solid"/>
              <a:round/>
              <a:headEnd len="sm" w="sm" type="none"/>
              <a:tailEnd len="sm" w="sm" type="none"/>
            </a:ln>
          </a:right>
          <a:top>
            <a:ln cap="flat" cmpd="sng" w="12700">
              <a:solidFill>
                <a:srgbClr val="808080"/>
              </a:solidFill>
              <a:prstDash val="solid"/>
              <a:round/>
              <a:headEnd len="sm" w="sm" type="none"/>
              <a:tailEnd len="sm" w="sm" type="none"/>
            </a:ln>
          </a:top>
          <a:bottom>
            <a:ln cap="flat" cmpd="sng" w="12700">
              <a:solidFill>
                <a:srgbClr val="808080"/>
              </a:solidFill>
              <a:prstDash val="solid"/>
              <a:round/>
              <a:headEnd len="sm" w="sm" type="none"/>
              <a:tailEnd len="sm" w="sm" type="none"/>
            </a:ln>
          </a:bottom>
          <a:insideH>
            <a:ln cap="flat" cmpd="sng" w="12700">
              <a:solidFill>
                <a:srgbClr val="808080"/>
              </a:solidFill>
              <a:prstDash val="solid"/>
              <a:round/>
              <a:headEnd len="sm" w="sm" type="none"/>
              <a:tailEnd len="sm" w="sm" type="none"/>
            </a:ln>
          </a:insideH>
          <a:insideV>
            <a:ln cap="flat" cmpd="sng" w="12700">
              <a:solidFill>
                <a:srgbClr val="808080"/>
              </a:solidFill>
              <a:prstDash val="solid"/>
              <a:round/>
              <a:headEnd len="sm" w="sm" type="none"/>
              <a:tailEnd len="sm" w="sm" type="none"/>
            </a:ln>
          </a:insideV>
        </a:tcBdr>
        <a:fill>
          <a:solidFill>
            <a:srgbClr val="88FA4F"/>
          </a:solidFill>
        </a:fill>
      </a:tcStyle>
    </a:firstCol>
    <a:lastRow>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chemeClr val="accent3"/>
              </a:solidFill>
              <a:prstDash val="solid"/>
              <a:round/>
              <a:headEnd len="sm" w="sm" type="none"/>
              <a:tailEnd len="sm" w="sm" type="none"/>
            </a:ln>
          </a:top>
          <a:bottom>
            <a:ln cap="flat" cmpd="sng" w="12700">
              <a:solidFill>
                <a:srgbClr val="4D4D4D"/>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ff" i="off">
        <a:font>
          <a:latin typeface="Helvetica Neue Medium"/>
          <a:ea typeface="Helvetica Neue Medium"/>
          <a:cs typeface="Helvetica Neue Medium"/>
        </a:font>
        <a:srgbClr val="000000"/>
      </a:tcTxStyle>
      <a:tcStyle>
        <a:tcBdr>
          <a:left>
            <a:ln cap="flat" cmpd="sng" w="12700">
              <a:solidFill>
                <a:srgbClr val="4D4D4D"/>
              </a:solidFill>
              <a:prstDash val="solid"/>
              <a:round/>
              <a:headEnd len="sm" w="sm" type="none"/>
              <a:tailEnd len="sm" w="sm" type="none"/>
            </a:ln>
          </a:left>
          <a:right>
            <a:ln cap="flat" cmpd="sng" w="12700">
              <a:solidFill>
                <a:srgbClr val="4D4D4D"/>
              </a:solidFill>
              <a:prstDash val="solid"/>
              <a:round/>
              <a:headEnd len="sm" w="sm" type="none"/>
              <a:tailEnd len="sm" w="sm" type="none"/>
            </a:ln>
          </a:right>
          <a:top>
            <a:ln cap="flat" cmpd="sng" w="12700">
              <a:solidFill>
                <a:srgbClr val="4D4D4D"/>
              </a:solidFill>
              <a:prstDash val="solid"/>
              <a:round/>
              <a:headEnd len="sm" w="sm" type="none"/>
              <a:tailEnd len="sm" w="sm" type="none"/>
            </a:ln>
          </a:top>
          <a:bottom>
            <a:ln cap="flat" cmpd="sng" w="12700">
              <a:solidFill>
                <a:srgbClr val="4D4D4D"/>
              </a:solidFill>
              <a:prstDash val="solid"/>
              <a:round/>
              <a:headEnd len="sm" w="sm" type="none"/>
              <a:tailEnd len="sm" w="sm" type="none"/>
            </a:ln>
          </a:bottom>
          <a:insideH>
            <a:ln cap="flat" cmpd="sng" w="12700">
              <a:solidFill>
                <a:srgbClr val="4D4D4D"/>
              </a:solidFill>
              <a:prstDash val="solid"/>
              <a:round/>
              <a:headEnd len="sm" w="sm" type="none"/>
              <a:tailEnd len="sm" w="sm" type="none"/>
            </a:ln>
          </a:insideH>
          <a:insideV>
            <a:ln cap="flat" cmpd="sng" w="12700">
              <a:solidFill>
                <a:srgbClr val="4D4D4D"/>
              </a:solidFill>
              <a:prstDash val="solid"/>
              <a:round/>
              <a:headEnd len="sm" w="sm" type="none"/>
              <a:tailEnd len="sm" w="sm" type="none"/>
            </a:ln>
          </a:insideV>
        </a:tcBdr>
        <a:fill>
          <a:solidFill>
            <a:srgbClr val="60D937"/>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7.xml"/><Relationship Id="rId66" Type="http://schemas.openxmlformats.org/officeDocument/2006/relationships/font" Target="fonts/HelveticaNeueLight-boldItalic.fntdata"/><Relationship Id="rId21" Type="http://schemas.openxmlformats.org/officeDocument/2006/relationships/slide" Target="slides/slide16.xml"/><Relationship Id="rId65" Type="http://schemas.openxmlformats.org/officeDocument/2006/relationships/font" Target="fonts/HelveticaNeueLight-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006642862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2006642862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2" name="Google Shape;622;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Problems that alignment algorithms face:</a:t>
            </a:r>
            <a:endParaRPr/>
          </a:p>
          <a:p>
            <a:pPr indent="-388055" lvl="0" marL="388055" rtl="0" algn="l">
              <a:lnSpc>
                <a:spcPct val="117999"/>
              </a:lnSpc>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trade-off between speed and accuracy</a:t>
            </a:r>
            <a:endParaRPr/>
          </a:p>
          <a:p>
            <a:pPr indent="-388055" lvl="0" marL="388055" rtl="0" algn="l">
              <a:lnSpc>
                <a:spcPct val="117999"/>
              </a:lnSpc>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reads are short</a:t>
            </a:r>
            <a:endParaRPr/>
          </a:p>
          <a:p>
            <a:pPr indent="-388055" lvl="0" marL="388055" rtl="0" algn="l">
              <a:lnSpc>
                <a:spcPct val="117999"/>
              </a:lnSpc>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there is some inherent error rate with all sequencing platforms</a:t>
            </a:r>
            <a:endParaRPr/>
          </a:p>
          <a:p>
            <a:pPr indent="-388055" lvl="0" marL="388055" rtl="0" algn="l">
              <a:lnSpc>
                <a:spcPct val="117999"/>
              </a:lnSpc>
              <a:spcBef>
                <a:spcPts val="0"/>
              </a:spcBef>
              <a:spcAft>
                <a:spcPts val="0"/>
              </a:spcAft>
              <a:buSzPts val="2200"/>
              <a:buFont typeface="Helvetica Neue"/>
              <a:buAutoNum type="arabicPeriod"/>
            </a:pPr>
            <a:r>
              <a:rPr lang="en-US" sz="2200">
                <a:latin typeface="Helvetica Neue"/>
                <a:ea typeface="Helvetica Neue"/>
                <a:cs typeface="Helvetica Neue"/>
                <a:sym typeface="Helvetica Neue"/>
              </a:rPr>
              <a:t>think about how your choice of reference (genome vs. transcriptome) influences these issues?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00664286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200664286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2" name="Google Shape;682;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Each node the the T-DBG represents a Kmer (default is 31nt)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9" name="Google Shape;739;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 When kallisto hashes a read k-mer to the T-DBG, it looks up the k-compatibility class of the node and then “skips” to the node that is after the last node in the same equivalence class.</a:t>
            </a:r>
            <a:endParaRPr/>
          </a:p>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from the Kallisto paper:</a:t>
            </a:r>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…all k-mers in a contig of the T-DBG have the same k-compatibility class, they will not affect the intersection and therefore looking them up in the hash provides no new information.</a:t>
            </a:r>
            <a:endParaRPr/>
          </a:p>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This effectively speeds up kallisto since it performs less hash lookups (in this example we only had to perform 3 hash lookups instead of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9" name="Google Shape;769;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3" name="Google Shape;793;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Why is the time component important</a:t>
            </a:r>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	- problems with scaling as datasets get larger</a:t>
            </a:r>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	- access to core compute resources </a:t>
            </a:r>
            <a:r>
              <a:rPr lang="en-US" u="sng"/>
              <a:t>significantly</a:t>
            </a:r>
            <a:r>
              <a:rPr lang="en-US" sz="2200">
                <a:latin typeface="Helvetica Neue"/>
                <a:ea typeface="Helvetica Neue"/>
                <a:cs typeface="Helvetica Neue"/>
                <a:sym typeface="Helvetica Neue"/>
              </a:rPr>
              <a:t> raises the hurdle to data analysis (and re-analysis!)</a:t>
            </a:r>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	- speed of Kallisto is what makes bootstrapping possible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4" name="Google Shape;804;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40 samples of 30 million reads subsampled from 275 million rat RNA-Seq reads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00664286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g22006642862_0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006642862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22006642862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Concept of an RStudio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63"/>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63"/>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63"/>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6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9" name="Shape 49"/>
        <p:cNvGrpSpPr/>
        <p:nvPr/>
      </p:nvGrpSpPr>
      <p:grpSpPr>
        <a:xfrm>
          <a:off x="0" y="0"/>
          <a:ext cx="0" cy="0"/>
          <a:chOff x="0" y="0"/>
          <a:chExt cx="0" cy="0"/>
        </a:xfrm>
      </p:grpSpPr>
      <p:sp>
        <p:nvSpPr>
          <p:cNvPr id="50" name="Google Shape;50;p72"/>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1" name="Google Shape;51;p72"/>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
        <p:nvSpPr>
          <p:cNvPr id="53" name="Google Shape;53;p73"/>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4" name="Google Shape;54;p7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5" name="Google Shape;55;p7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6" name="Shape 56"/>
        <p:cNvGrpSpPr/>
        <p:nvPr/>
      </p:nvGrpSpPr>
      <p:grpSpPr>
        <a:xfrm>
          <a:off x="0" y="0"/>
          <a:ext cx="0" cy="0"/>
          <a:chOff x="0" y="0"/>
          <a:chExt cx="0" cy="0"/>
        </a:xfrm>
      </p:grpSpPr>
      <p:sp>
        <p:nvSpPr>
          <p:cNvPr id="57" name="Google Shape;57;p74"/>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8" name="Google Shape;58;p74"/>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9" name="Google Shape;59;p7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0" name="Google Shape;60;p7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61" name="Shape 61"/>
        <p:cNvGrpSpPr/>
        <p:nvPr/>
      </p:nvGrpSpPr>
      <p:grpSpPr>
        <a:xfrm>
          <a:off x="0" y="0"/>
          <a:ext cx="0" cy="0"/>
          <a:chOff x="0" y="0"/>
          <a:chExt cx="0" cy="0"/>
        </a:xfrm>
      </p:grpSpPr>
      <p:sp>
        <p:nvSpPr>
          <p:cNvPr id="62" name="Google Shape;62;p75"/>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3" name="Google Shape;63;p7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4" name="Shape 64"/>
        <p:cNvGrpSpPr/>
        <p:nvPr/>
      </p:nvGrpSpPr>
      <p:grpSpPr>
        <a:xfrm>
          <a:off x="0" y="0"/>
          <a:ext cx="0" cy="0"/>
          <a:chOff x="0" y="0"/>
          <a:chExt cx="0" cy="0"/>
        </a:xfrm>
      </p:grpSpPr>
      <p:sp>
        <p:nvSpPr>
          <p:cNvPr id="65" name="Google Shape;65;p76"/>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6" name="Google Shape;66;p76"/>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7" name="Google Shape;67;p7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8" name="Shape 68"/>
        <p:cNvGrpSpPr/>
        <p:nvPr/>
      </p:nvGrpSpPr>
      <p:grpSpPr>
        <a:xfrm>
          <a:off x="0" y="0"/>
          <a:ext cx="0" cy="0"/>
          <a:chOff x="0" y="0"/>
          <a:chExt cx="0" cy="0"/>
        </a:xfrm>
      </p:grpSpPr>
      <p:sp>
        <p:nvSpPr>
          <p:cNvPr id="69" name="Google Shape;69;p77"/>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0" name="Google Shape;70;p77"/>
          <p:cNvSpPr txBox="1"/>
          <p:nvPr>
            <p:ph idx="2" type="body"/>
          </p:nvPr>
        </p:nvSpPr>
        <p:spPr>
          <a:xfrm>
            <a:off x="1753923" y="4939860"/>
            <a:ext cx="20876154"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1" name="Google Shape;71;p7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72" name="Shape 72"/>
        <p:cNvGrpSpPr/>
        <p:nvPr/>
      </p:nvGrpSpPr>
      <p:grpSpPr>
        <a:xfrm>
          <a:off x="0" y="0"/>
          <a:ext cx="0" cy="0"/>
          <a:chOff x="0" y="0"/>
          <a:chExt cx="0" cy="0"/>
        </a:xfrm>
      </p:grpSpPr>
      <p:sp>
        <p:nvSpPr>
          <p:cNvPr id="73" name="Google Shape;73;p78"/>
          <p:cNvSpPr/>
          <p:nvPr>
            <p:ph idx="2" type="pic"/>
          </p:nvPr>
        </p:nvSpPr>
        <p:spPr>
          <a:xfrm>
            <a:off x="15760700" y="1016000"/>
            <a:ext cx="7439099" cy="5949678"/>
          </a:xfrm>
          <a:prstGeom prst="rect">
            <a:avLst/>
          </a:prstGeom>
          <a:noFill/>
          <a:ln>
            <a:noFill/>
          </a:ln>
        </p:spPr>
      </p:sp>
      <p:sp>
        <p:nvSpPr>
          <p:cNvPr id="74" name="Google Shape;74;p78"/>
          <p:cNvSpPr/>
          <p:nvPr>
            <p:ph idx="3" type="pic"/>
          </p:nvPr>
        </p:nvSpPr>
        <p:spPr>
          <a:xfrm>
            <a:off x="13500100" y="3978275"/>
            <a:ext cx="10439400" cy="12150181"/>
          </a:xfrm>
          <a:prstGeom prst="rect">
            <a:avLst/>
          </a:prstGeom>
          <a:noFill/>
          <a:ln>
            <a:noFill/>
          </a:ln>
        </p:spPr>
      </p:sp>
      <p:sp>
        <p:nvSpPr>
          <p:cNvPr id="75" name="Google Shape;75;p78"/>
          <p:cNvSpPr/>
          <p:nvPr>
            <p:ph idx="4" type="pic"/>
          </p:nvPr>
        </p:nvSpPr>
        <p:spPr>
          <a:xfrm>
            <a:off x="-139700" y="495300"/>
            <a:ext cx="16611600" cy="12458700"/>
          </a:xfrm>
          <a:prstGeom prst="rect">
            <a:avLst/>
          </a:prstGeom>
          <a:noFill/>
          <a:ln>
            <a:noFill/>
          </a:ln>
        </p:spPr>
      </p:sp>
      <p:sp>
        <p:nvSpPr>
          <p:cNvPr id="76" name="Google Shape;76;p7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7" name="Shape 77"/>
        <p:cNvGrpSpPr/>
        <p:nvPr/>
      </p:nvGrpSpPr>
      <p:grpSpPr>
        <a:xfrm>
          <a:off x="0" y="0"/>
          <a:ext cx="0" cy="0"/>
          <a:chOff x="0" y="0"/>
          <a:chExt cx="0" cy="0"/>
        </a:xfrm>
      </p:grpSpPr>
      <p:sp>
        <p:nvSpPr>
          <p:cNvPr id="78" name="Google Shape;78;p79"/>
          <p:cNvSpPr/>
          <p:nvPr>
            <p:ph idx="2" type="pic"/>
          </p:nvPr>
        </p:nvSpPr>
        <p:spPr>
          <a:xfrm>
            <a:off x="-1333500" y="-5524500"/>
            <a:ext cx="27051000" cy="21640800"/>
          </a:xfrm>
          <a:prstGeom prst="rect">
            <a:avLst/>
          </a:prstGeom>
          <a:noFill/>
          <a:ln>
            <a:noFill/>
          </a:ln>
        </p:spPr>
      </p:sp>
      <p:sp>
        <p:nvSpPr>
          <p:cNvPr id="79" name="Google Shape;79;p7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14" name="Shape 14"/>
        <p:cNvGrpSpPr/>
        <p:nvPr/>
      </p:nvGrpSpPr>
      <p:grpSpPr>
        <a:xfrm>
          <a:off x="0" y="0"/>
          <a:ext cx="0" cy="0"/>
          <a:chOff x="0" y="0"/>
          <a:chExt cx="0" cy="0"/>
        </a:xfrm>
      </p:grpSpPr>
      <p:sp>
        <p:nvSpPr>
          <p:cNvPr id="15" name="Google Shape;15;p64"/>
          <p:cNvSpPr txBox="1"/>
          <p:nvPr>
            <p:ph type="title"/>
          </p:nvPr>
        </p:nvSpPr>
        <p:spPr>
          <a:xfrm>
            <a:off x="4833937" y="2303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000000"/>
              </a:buClr>
              <a:buSzPts val="11200"/>
              <a:buFont typeface="Helvetica Neue Light"/>
              <a:buNone/>
              <a:defRPr b="0" sz="1120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64"/>
          <p:cNvSpPr txBox="1"/>
          <p:nvPr>
            <p:ph idx="1" type="body"/>
          </p:nvPr>
        </p:nvSpPr>
        <p:spPr>
          <a:xfrm>
            <a:off x="4833937" y="7072312"/>
            <a:ext cx="14716126" cy="1589485"/>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1pPr>
            <a:lvl2pPr indent="-228600" lvl="1" marL="9144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2pPr>
            <a:lvl3pPr indent="-228600" lvl="2" marL="1371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3pPr>
            <a:lvl4pPr indent="-228600" lvl="3" marL="18288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4pPr>
            <a:lvl5pPr indent="-228600" lvl="4" marL="22860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64"/>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8" name="Shape 18"/>
        <p:cNvGrpSpPr/>
        <p:nvPr/>
      </p:nvGrpSpPr>
      <p:grpSpPr>
        <a:xfrm>
          <a:off x="0" y="0"/>
          <a:ext cx="0" cy="0"/>
          <a:chOff x="0" y="0"/>
          <a:chExt cx="0" cy="0"/>
        </a:xfrm>
      </p:grpSpPr>
      <p:sp>
        <p:nvSpPr>
          <p:cNvPr id="19" name="Google Shape;19;p65"/>
          <p:cNvSpPr txBox="1"/>
          <p:nvPr>
            <p:ph type="title"/>
          </p:nvPr>
        </p:nvSpPr>
        <p:spPr>
          <a:xfrm>
            <a:off x="4387453" y="625078"/>
            <a:ext cx="15609094" cy="3036094"/>
          </a:xfrm>
          <a:prstGeom prst="rect">
            <a:avLst/>
          </a:prstGeom>
          <a:noFill/>
          <a:ln>
            <a:noFill/>
          </a:ln>
        </p:spPr>
        <p:txBody>
          <a:bodyPr anchorCtr="0" anchor="ctr" bIns="71425" lIns="71425" spcFirstLastPara="1" rIns="71425" wrap="square" tIns="71425">
            <a:normAutofit/>
          </a:bodyPr>
          <a:lstStyle>
            <a:lvl1pPr lvl="0" algn="ctr">
              <a:lnSpc>
                <a:spcPct val="100000"/>
              </a:lnSpc>
              <a:spcBef>
                <a:spcPts val="0"/>
              </a:spcBef>
              <a:spcAft>
                <a:spcPts val="0"/>
              </a:spcAft>
              <a:buClr>
                <a:srgbClr val="000000"/>
              </a:buClr>
              <a:buSzPts val="11200"/>
              <a:buFont typeface="Helvetica Neue Light"/>
              <a:buNone/>
              <a:defRPr b="0" sz="1120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0" name="Google Shape;20;p65"/>
          <p:cNvSpPr txBox="1"/>
          <p:nvPr>
            <p:ph idx="1" type="body"/>
          </p:nvPr>
        </p:nvSpPr>
        <p:spPr>
          <a:xfrm>
            <a:off x="4387453" y="3661171"/>
            <a:ext cx="15609094" cy="8840392"/>
          </a:xfrm>
          <a:prstGeom prst="rect">
            <a:avLst/>
          </a:prstGeom>
          <a:noFill/>
          <a:ln>
            <a:noFill/>
          </a:ln>
        </p:spPr>
        <p:txBody>
          <a:bodyPr anchorCtr="0" anchor="ctr" bIns="71425" lIns="71425" spcFirstLastPara="1" rIns="71425" wrap="square" tIns="71425">
            <a:normAutofit/>
          </a:bodyPr>
          <a:lstStyle>
            <a:lvl1pPr indent="-466725" lvl="0" marL="4572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1pPr>
            <a:lvl2pPr indent="-466725" lvl="1" marL="9144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2pPr>
            <a:lvl3pPr indent="-466725" lvl="2" marL="13716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3pPr>
            <a:lvl4pPr indent="-466725" lvl="3" marL="18288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4pPr>
            <a:lvl5pPr indent="-466725" lvl="4" marL="2286000" algn="l">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1" name="Google Shape;21;p65"/>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2" name="Shape 22"/>
        <p:cNvGrpSpPr/>
        <p:nvPr/>
      </p:nvGrpSpPr>
      <p:grpSpPr>
        <a:xfrm>
          <a:off x="0" y="0"/>
          <a:ext cx="0" cy="0"/>
          <a:chOff x="0" y="0"/>
          <a:chExt cx="0" cy="0"/>
        </a:xfrm>
      </p:grpSpPr>
      <p:sp>
        <p:nvSpPr>
          <p:cNvPr id="23" name="Google Shape;23;p6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4" name="Shape 24"/>
        <p:cNvGrpSpPr/>
        <p:nvPr/>
      </p:nvGrpSpPr>
      <p:grpSpPr>
        <a:xfrm>
          <a:off x="0" y="0"/>
          <a:ext cx="0" cy="0"/>
          <a:chOff x="0" y="0"/>
          <a:chExt cx="0" cy="0"/>
        </a:xfrm>
      </p:grpSpPr>
      <p:sp>
        <p:nvSpPr>
          <p:cNvPr id="25" name="Google Shape;25;p67"/>
          <p:cNvSpPr/>
          <p:nvPr>
            <p:ph idx="2" type="pic"/>
          </p:nvPr>
        </p:nvSpPr>
        <p:spPr>
          <a:xfrm>
            <a:off x="-1155700" y="-1295400"/>
            <a:ext cx="26746200" cy="16018933"/>
          </a:xfrm>
          <a:prstGeom prst="rect">
            <a:avLst/>
          </a:prstGeom>
          <a:noFill/>
          <a:ln>
            <a:noFill/>
          </a:ln>
        </p:spPr>
      </p:sp>
      <p:sp>
        <p:nvSpPr>
          <p:cNvPr id="26" name="Google Shape;26;p67"/>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7" name="Google Shape;27;p67"/>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8" name="Google Shape;28;p67"/>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9" name="Google Shape;29;p6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0" name="Shape 30"/>
        <p:cNvGrpSpPr/>
        <p:nvPr/>
      </p:nvGrpSpPr>
      <p:grpSpPr>
        <a:xfrm>
          <a:off x="0" y="0"/>
          <a:ext cx="0" cy="0"/>
          <a:chOff x="0" y="0"/>
          <a:chExt cx="0" cy="0"/>
        </a:xfrm>
      </p:grpSpPr>
      <p:sp>
        <p:nvSpPr>
          <p:cNvPr id="31" name="Google Shape;31;p68"/>
          <p:cNvSpPr/>
          <p:nvPr>
            <p:ph idx="2" type="pic"/>
          </p:nvPr>
        </p:nvSpPr>
        <p:spPr>
          <a:xfrm>
            <a:off x="10972800" y="-203200"/>
            <a:ext cx="12144837" cy="14135100"/>
          </a:xfrm>
          <a:prstGeom prst="rect">
            <a:avLst/>
          </a:prstGeom>
          <a:noFill/>
          <a:ln>
            <a:noFill/>
          </a:ln>
        </p:spPr>
      </p:sp>
      <p:sp>
        <p:nvSpPr>
          <p:cNvPr id="32" name="Google Shape;32;p68"/>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3" name="Google Shape;33;p68"/>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4" name="Google Shape;34;p6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35" name="Shape 35"/>
        <p:cNvGrpSpPr/>
        <p:nvPr/>
      </p:nvGrpSpPr>
      <p:grpSpPr>
        <a:xfrm>
          <a:off x="0" y="0"/>
          <a:ext cx="0" cy="0"/>
          <a:chOff x="0" y="0"/>
          <a:chExt cx="0" cy="0"/>
        </a:xfrm>
      </p:grpSpPr>
      <p:sp>
        <p:nvSpPr>
          <p:cNvPr id="36" name="Google Shape;36;p6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7" name="Google Shape;37;p6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8" name="Google Shape;38;p6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9" name="Google Shape;39;p6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40" name="Shape 40"/>
        <p:cNvGrpSpPr/>
        <p:nvPr/>
      </p:nvGrpSpPr>
      <p:grpSpPr>
        <a:xfrm>
          <a:off x="0" y="0"/>
          <a:ext cx="0" cy="0"/>
          <a:chOff x="0" y="0"/>
          <a:chExt cx="0" cy="0"/>
        </a:xfrm>
      </p:grpSpPr>
      <p:sp>
        <p:nvSpPr>
          <p:cNvPr id="41" name="Google Shape;41;p70"/>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2" name="Google Shape;42;p7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3" name="Shape 43"/>
        <p:cNvGrpSpPr/>
        <p:nvPr/>
      </p:nvGrpSpPr>
      <p:grpSpPr>
        <a:xfrm>
          <a:off x="0" y="0"/>
          <a:ext cx="0" cy="0"/>
          <a:chOff x="0" y="0"/>
          <a:chExt cx="0" cy="0"/>
        </a:xfrm>
      </p:grpSpPr>
      <p:sp>
        <p:nvSpPr>
          <p:cNvPr id="44" name="Google Shape;44;p71"/>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5" name="Google Shape;45;p71"/>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6" name="Google Shape;46;p71"/>
          <p:cNvSpPr/>
          <p:nvPr>
            <p:ph idx="3" type="pic"/>
          </p:nvPr>
        </p:nvSpPr>
        <p:spPr>
          <a:xfrm>
            <a:off x="12192000" y="-407266"/>
            <a:ext cx="10916874" cy="14555832"/>
          </a:xfrm>
          <a:prstGeom prst="rect">
            <a:avLst/>
          </a:prstGeom>
          <a:noFill/>
          <a:ln>
            <a:noFill/>
          </a:ln>
        </p:spPr>
      </p:sp>
      <p:sp>
        <p:nvSpPr>
          <p:cNvPr id="47" name="Google Shape;47;p71"/>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8" name="Google Shape;48;p7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62"/>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6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hyperlink" Target="https://www.bioinformatics.babraham.ac.uk/projects/fastq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hyperlink" Target="https://www.bioinformatics.babraham.ac.uk/projects/fastqc/" TargetMode="External"/><Relationship Id="rId5" Type="http://schemas.openxmlformats.org/officeDocument/2006/relationships/image" Target="../media/image5.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ensembl.org/info/data/ftp/index.html" TargetMode="External"/><Relationship Id="rId4" Type="http://schemas.openxmlformats.org/officeDocument/2006/relationships/hyperlink" Target="https://plants.ensembl.org/info/data/ftp/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4.png"/><Relationship Id="rId5" Type="http://schemas.openxmlformats.org/officeDocument/2006/relationships/hyperlink" Target="https://multiqc.inf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4.png"/><Relationship Id="rId5" Type="http://schemas.openxmlformats.org/officeDocument/2006/relationships/hyperlink" Target="https://multiqc.inf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hyperlink" Target="https://doi.org/10.1093/nar/gkt21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iytranscriptomics.com/data" TargetMode="External"/><Relationship Id="rId4" Type="http://schemas.openxmlformats.org/officeDocument/2006/relationships/hyperlink" Target="https://useast.ensembl.org/info/data/ftp/index.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hyperlink" Target="https://doi.org/10.1038/nbt.286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hyperlink" Target="https://doi.org/10.1038/nbt.286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hyperlink" Target="https://doi.org/10.1038/nbt.3519" TargetMode="External"/><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hyperlink" Target="https://doi.org/10.1038/nbt.351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hyperlink" Target="https://doi.org/10.1038/nbt.3519"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hyperlink" Target="https://doi.org/10.1038/nbt.351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hyperlink" Target="https://doi.org/10.1038/nbt.35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52.png"/><Relationship Id="rId6" Type="http://schemas.openxmlformats.org/officeDocument/2006/relationships/hyperlink" Target="https://doi.org/10.1038/nbt.3519"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mondrian.jpg" id="84" name="Google Shape;84;p1"/>
          <p:cNvPicPr preferRelativeResize="0"/>
          <p:nvPr/>
        </p:nvPicPr>
        <p:blipFill rotWithShape="1">
          <a:blip r:embed="rId3">
            <a:alphaModFix/>
          </a:blip>
          <a:srcRect b="0" l="0" r="0" t="0"/>
          <a:stretch/>
        </p:blipFill>
        <p:spPr>
          <a:xfrm>
            <a:off x="56152" y="26692"/>
            <a:ext cx="24271696" cy="13662616"/>
          </a:xfrm>
          <a:prstGeom prst="rect">
            <a:avLst/>
          </a:prstGeom>
          <a:noFill/>
          <a:ln>
            <a:noFill/>
          </a:ln>
        </p:spPr>
      </p:pic>
      <p:sp>
        <p:nvSpPr>
          <p:cNvPr id="85" name="Google Shape;85;p1"/>
          <p:cNvSpPr txBox="1"/>
          <p:nvPr/>
        </p:nvSpPr>
        <p:spPr>
          <a:xfrm>
            <a:off x="1840525" y="5548295"/>
            <a:ext cx="20703000" cy="1760400"/>
          </a:xfrm>
          <a:prstGeom prst="rect">
            <a:avLst/>
          </a:prstGeom>
          <a:solidFill>
            <a:srgbClr val="FFFFFF"/>
          </a:solidFill>
          <a:ln cap="flat" cmpd="sng" w="165100">
            <a:solidFill>
              <a:srgbClr val="000000"/>
            </a:solidFill>
            <a:prstDash val="solid"/>
            <a:miter lim="400000"/>
            <a:headEnd len="sm" w="sm" type="none"/>
            <a:tailEnd len="sm" w="sm" type="none"/>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100"/>
              <a:buFont typeface="Helvetica Neue"/>
              <a:buNone/>
            </a:pPr>
            <a:r>
              <a:t/>
            </a:r>
            <a:endParaRPr/>
          </a:p>
          <a:p>
            <a:pPr indent="0" lvl="0" marL="0" marR="0" rtl="0" algn="ctr">
              <a:lnSpc>
                <a:spcPct val="100000"/>
              </a:lnSpc>
              <a:spcBef>
                <a:spcPts val="0"/>
              </a:spcBef>
              <a:spcAft>
                <a:spcPts val="0"/>
              </a:spcAft>
              <a:buClr>
                <a:srgbClr val="000000"/>
              </a:buClr>
              <a:buSzPts val="9100"/>
              <a:buFont typeface="Helvetica Neue"/>
              <a:buNone/>
            </a:pPr>
            <a:r>
              <a:rPr b="1" i="0" lang="en-US" sz="9100" u="none" cap="none" strike="noStrike">
                <a:solidFill>
                  <a:srgbClr val="000000"/>
                </a:solidFill>
                <a:latin typeface="Helvetica Neue"/>
                <a:ea typeface="Helvetica Neue"/>
                <a:cs typeface="Helvetica Neue"/>
                <a:sym typeface="Helvetica Neue"/>
              </a:rPr>
              <a:t>Ultra-fast read mapping with Kallisto</a:t>
            </a:r>
            <a:endParaRPr b="1" sz="91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64" name="Shape 164"/>
        <p:cNvGrpSpPr/>
        <p:nvPr/>
      </p:nvGrpSpPr>
      <p:grpSpPr>
        <a:xfrm>
          <a:off x="0" y="0"/>
          <a:ext cx="0" cy="0"/>
          <a:chOff x="0" y="0"/>
          <a:chExt cx="0" cy="0"/>
        </a:xfrm>
      </p:grpSpPr>
      <p:sp>
        <p:nvSpPr>
          <p:cNvPr id="165" name="Google Shape;165;p11"/>
          <p:cNvSpPr txBox="1"/>
          <p:nvPr/>
        </p:nvSpPr>
        <p:spPr>
          <a:xfrm>
            <a:off x="1177081" y="480015"/>
            <a:ext cx="22029837"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Quality assessment via Illumina’s BaseSpace</a:t>
            </a:r>
            <a:endParaRPr/>
          </a:p>
        </p:txBody>
      </p:sp>
      <p:pic>
        <p:nvPicPr>
          <p:cNvPr descr="Screenshot 2020-04-20 14.37.41.png" id="166" name="Google Shape;166;p11"/>
          <p:cNvPicPr preferRelativeResize="0"/>
          <p:nvPr/>
        </p:nvPicPr>
        <p:blipFill rotWithShape="1">
          <a:blip r:embed="rId3">
            <a:alphaModFix/>
          </a:blip>
          <a:srcRect b="0" l="0" r="0" t="0"/>
          <a:stretch/>
        </p:blipFill>
        <p:spPr>
          <a:xfrm>
            <a:off x="0" y="2642796"/>
            <a:ext cx="24384001" cy="94492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0" name="Shape 170"/>
        <p:cNvGrpSpPr/>
        <p:nvPr/>
      </p:nvGrpSpPr>
      <p:grpSpPr>
        <a:xfrm>
          <a:off x="0" y="0"/>
          <a:ext cx="0" cy="0"/>
          <a:chOff x="0" y="0"/>
          <a:chExt cx="0" cy="0"/>
        </a:xfrm>
      </p:grpSpPr>
      <p:sp>
        <p:nvSpPr>
          <p:cNvPr id="171" name="Google Shape;171;p12"/>
          <p:cNvSpPr txBox="1"/>
          <p:nvPr/>
        </p:nvSpPr>
        <p:spPr>
          <a:xfrm>
            <a:off x="1076126" y="480015"/>
            <a:ext cx="22231748"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Quality assessment of fastq files using </a:t>
            </a:r>
            <a:r>
              <a:rPr b="1" i="0" lang="en-US" sz="8000" u="none" cap="none" strike="noStrike">
                <a:solidFill>
                  <a:srgbClr val="0433FF"/>
                </a:solidFill>
                <a:latin typeface="Helvetica Neue"/>
                <a:ea typeface="Helvetica Neue"/>
                <a:cs typeface="Helvetica Neue"/>
                <a:sym typeface="Helvetica Neue"/>
              </a:rPr>
              <a:t>fastqc</a:t>
            </a:r>
            <a:endParaRPr/>
          </a:p>
        </p:txBody>
      </p:sp>
      <p:pic>
        <p:nvPicPr>
          <p:cNvPr descr="Screenshot 2019-02-06 13.06.32.png" id="172" name="Google Shape;172;p12"/>
          <p:cNvPicPr preferRelativeResize="0"/>
          <p:nvPr/>
        </p:nvPicPr>
        <p:blipFill rotWithShape="1">
          <a:blip r:embed="rId3">
            <a:alphaModFix/>
          </a:blip>
          <a:srcRect b="0" l="0" r="0" t="0"/>
          <a:stretch/>
        </p:blipFill>
        <p:spPr>
          <a:xfrm>
            <a:off x="997436" y="2218118"/>
            <a:ext cx="22389128" cy="7987220"/>
          </a:xfrm>
          <a:prstGeom prst="rect">
            <a:avLst/>
          </a:prstGeom>
          <a:noFill/>
          <a:ln>
            <a:noFill/>
          </a:ln>
        </p:spPr>
      </p:pic>
      <p:grpSp>
        <p:nvGrpSpPr>
          <p:cNvPr id="173" name="Google Shape;173;p12"/>
          <p:cNvGrpSpPr/>
          <p:nvPr/>
        </p:nvGrpSpPr>
        <p:grpSpPr>
          <a:xfrm>
            <a:off x="5909512" y="11262402"/>
            <a:ext cx="1270002" cy="2659592"/>
            <a:chOff x="4734123" y="681037"/>
            <a:chExt cx="1270001" cy="2659590"/>
          </a:xfrm>
        </p:grpSpPr>
        <p:cxnSp>
          <p:nvCxnSpPr>
            <p:cNvPr id="174" name="Google Shape;174;p12"/>
            <p:cNvCxnSpPr/>
            <p:nvPr/>
          </p:nvCxnSpPr>
          <p:spPr>
            <a:xfrm>
              <a:off x="4734123" y="2070626"/>
              <a:ext cx="1270001" cy="1270001"/>
            </a:xfrm>
            <a:prstGeom prst="straightConnector1">
              <a:avLst/>
            </a:prstGeom>
            <a:noFill/>
            <a:ln>
              <a:noFill/>
            </a:ln>
          </p:spPr>
        </p:cxnSp>
        <p:cxnSp>
          <p:nvCxnSpPr>
            <p:cNvPr id="175" name="Google Shape;175;p12"/>
            <p:cNvCxnSpPr/>
            <p:nvPr/>
          </p:nvCxnSpPr>
          <p:spPr>
            <a:xfrm>
              <a:off x="4734123" y="681037"/>
              <a:ext cx="1270001" cy="1270001"/>
            </a:xfrm>
            <a:prstGeom prst="straightConnector1">
              <a:avLst/>
            </a:prstGeom>
            <a:noFill/>
            <a:ln>
              <a:noFill/>
            </a:ln>
          </p:spPr>
        </p:cxnSp>
      </p:grpSp>
      <p:sp>
        <p:nvSpPr>
          <p:cNvPr id="176" name="Google Shape;176;p12"/>
          <p:cNvSpPr txBox="1"/>
          <p:nvPr/>
        </p:nvSpPr>
        <p:spPr>
          <a:xfrm>
            <a:off x="14604610" y="9625436"/>
            <a:ext cx="8669656" cy="473711"/>
          </a:xfrm>
          <a:prstGeom prst="rect">
            <a:avLst/>
          </a:prstGeom>
          <a:solidFill>
            <a:srgbClr val="F5F5F5"/>
          </a:solidFill>
          <a:ln>
            <a:noFill/>
          </a:ln>
        </p:spPr>
        <p:txBody>
          <a:bodyPr anchorCtr="0" anchor="ctr" bIns="50800" lIns="50800" spcFirstLastPara="1" rIns="50800" wrap="square" tIns="50800">
            <a:spAutoFit/>
          </a:bodyPr>
          <a:lstStyle/>
          <a:p>
            <a:pPr indent="0" lvl="0" marL="0" marR="0" rtl="0" algn="l">
              <a:lnSpc>
                <a:spcPct val="176000"/>
              </a:lnSpc>
              <a:spcBef>
                <a:spcPts val="0"/>
              </a:spcBef>
              <a:spcAft>
                <a:spcPts val="0"/>
              </a:spcAft>
              <a:buClr>
                <a:srgbClr val="0000EE"/>
              </a:buClr>
              <a:buSzPts val="2500"/>
              <a:buFont typeface="Helvetica Neue"/>
              <a:buNone/>
            </a:pPr>
            <a:r>
              <a:rPr b="0" i="0" lang="en-US" sz="2500" u="sng" cap="none" strike="noStrike">
                <a:solidFill>
                  <a:srgbClr val="0000EE"/>
                </a:solidFill>
                <a:latin typeface="Helvetica Neue"/>
                <a:ea typeface="Helvetica Neue"/>
                <a:cs typeface="Helvetica Neue"/>
                <a:sym typeface="Helvetica Neue"/>
                <a:hlinkClick r:id="rId4">
                  <a:extLst>
                    <a:ext uri="{A12FA001-AC4F-418D-AE19-62706E023703}">
                      <ahyp:hlinkClr val="tx"/>
                    </a:ext>
                  </a:extLst>
                </a:hlinkClick>
              </a:rPr>
              <a:t>https://www.bioinformatics.babraham.ac.uk/projects/fastqc/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80" name="Shape 180"/>
        <p:cNvGrpSpPr/>
        <p:nvPr/>
      </p:nvGrpSpPr>
      <p:grpSpPr>
        <a:xfrm>
          <a:off x="0" y="0"/>
          <a:ext cx="0" cy="0"/>
          <a:chOff x="0" y="0"/>
          <a:chExt cx="0" cy="0"/>
        </a:xfrm>
      </p:grpSpPr>
      <p:sp>
        <p:nvSpPr>
          <p:cNvPr id="181" name="Google Shape;181;p13"/>
          <p:cNvSpPr txBox="1"/>
          <p:nvPr/>
        </p:nvSpPr>
        <p:spPr>
          <a:xfrm>
            <a:off x="1076126" y="480015"/>
            <a:ext cx="22231748"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Quality assessment of fastq files using </a:t>
            </a:r>
            <a:r>
              <a:rPr b="1" i="0" lang="en-US" sz="8000" u="none" cap="none" strike="noStrike">
                <a:solidFill>
                  <a:srgbClr val="0433FF"/>
                </a:solidFill>
                <a:latin typeface="Helvetica Neue"/>
                <a:ea typeface="Helvetica Neue"/>
                <a:cs typeface="Helvetica Neue"/>
                <a:sym typeface="Helvetica Neue"/>
              </a:rPr>
              <a:t>fastqc</a:t>
            </a:r>
            <a:endParaRPr/>
          </a:p>
        </p:txBody>
      </p:sp>
      <p:pic>
        <p:nvPicPr>
          <p:cNvPr descr="Screenshot 2019-02-06 13.06.32.png" id="182" name="Google Shape;182;p13"/>
          <p:cNvPicPr preferRelativeResize="0"/>
          <p:nvPr/>
        </p:nvPicPr>
        <p:blipFill rotWithShape="1">
          <a:blip r:embed="rId3">
            <a:alphaModFix/>
          </a:blip>
          <a:srcRect b="0" l="0" r="0" t="0"/>
          <a:stretch/>
        </p:blipFill>
        <p:spPr>
          <a:xfrm>
            <a:off x="997436" y="2218118"/>
            <a:ext cx="22389128" cy="7987220"/>
          </a:xfrm>
          <a:prstGeom prst="rect">
            <a:avLst/>
          </a:prstGeom>
          <a:noFill/>
          <a:ln>
            <a:noFill/>
          </a:ln>
        </p:spPr>
      </p:pic>
      <p:grpSp>
        <p:nvGrpSpPr>
          <p:cNvPr id="183" name="Google Shape;183;p13"/>
          <p:cNvGrpSpPr/>
          <p:nvPr/>
        </p:nvGrpSpPr>
        <p:grpSpPr>
          <a:xfrm>
            <a:off x="5909512" y="11262402"/>
            <a:ext cx="1270002" cy="2659592"/>
            <a:chOff x="2787947" y="681037"/>
            <a:chExt cx="1270001" cy="2659590"/>
          </a:xfrm>
        </p:grpSpPr>
        <p:cxnSp>
          <p:nvCxnSpPr>
            <p:cNvPr id="184" name="Google Shape;184;p13"/>
            <p:cNvCxnSpPr/>
            <p:nvPr/>
          </p:nvCxnSpPr>
          <p:spPr>
            <a:xfrm>
              <a:off x="2787947" y="2070626"/>
              <a:ext cx="1270001" cy="1270001"/>
            </a:xfrm>
            <a:prstGeom prst="straightConnector1">
              <a:avLst/>
            </a:prstGeom>
            <a:noFill/>
            <a:ln>
              <a:noFill/>
            </a:ln>
          </p:spPr>
        </p:cxnSp>
        <p:cxnSp>
          <p:nvCxnSpPr>
            <p:cNvPr id="185" name="Google Shape;185;p13"/>
            <p:cNvCxnSpPr/>
            <p:nvPr/>
          </p:nvCxnSpPr>
          <p:spPr>
            <a:xfrm>
              <a:off x="2787947" y="681037"/>
              <a:ext cx="1270001" cy="1270001"/>
            </a:xfrm>
            <a:prstGeom prst="straightConnector1">
              <a:avLst/>
            </a:prstGeom>
            <a:noFill/>
            <a:ln>
              <a:noFill/>
            </a:ln>
          </p:spPr>
        </p:cxnSp>
      </p:grpSp>
      <p:grpSp>
        <p:nvGrpSpPr>
          <p:cNvPr id="186" name="Google Shape;186;p13"/>
          <p:cNvGrpSpPr/>
          <p:nvPr/>
        </p:nvGrpSpPr>
        <p:grpSpPr>
          <a:xfrm>
            <a:off x="17524777" y="11262402"/>
            <a:ext cx="1270002" cy="2659592"/>
            <a:chOff x="3605510" y="681037"/>
            <a:chExt cx="1270001" cy="2659590"/>
          </a:xfrm>
        </p:grpSpPr>
        <p:cxnSp>
          <p:nvCxnSpPr>
            <p:cNvPr id="187" name="Google Shape;187;p13"/>
            <p:cNvCxnSpPr/>
            <p:nvPr/>
          </p:nvCxnSpPr>
          <p:spPr>
            <a:xfrm>
              <a:off x="3605510" y="2070626"/>
              <a:ext cx="1270001" cy="1270001"/>
            </a:xfrm>
            <a:prstGeom prst="straightConnector1">
              <a:avLst/>
            </a:prstGeom>
            <a:noFill/>
            <a:ln>
              <a:noFill/>
            </a:ln>
          </p:spPr>
        </p:cxnSp>
        <p:cxnSp>
          <p:nvCxnSpPr>
            <p:cNvPr id="188" name="Google Shape;188;p13"/>
            <p:cNvCxnSpPr/>
            <p:nvPr/>
          </p:nvCxnSpPr>
          <p:spPr>
            <a:xfrm>
              <a:off x="3605510" y="681037"/>
              <a:ext cx="1270001" cy="1270001"/>
            </a:xfrm>
            <a:prstGeom prst="straightConnector1">
              <a:avLst/>
            </a:prstGeom>
            <a:noFill/>
            <a:ln>
              <a:noFill/>
            </a:ln>
          </p:spPr>
        </p:cxnSp>
      </p:grpSp>
      <p:sp>
        <p:nvSpPr>
          <p:cNvPr id="189" name="Google Shape;189;p13"/>
          <p:cNvSpPr txBox="1"/>
          <p:nvPr/>
        </p:nvSpPr>
        <p:spPr>
          <a:xfrm>
            <a:off x="14604610" y="9625436"/>
            <a:ext cx="8669656" cy="473711"/>
          </a:xfrm>
          <a:prstGeom prst="rect">
            <a:avLst/>
          </a:prstGeom>
          <a:solidFill>
            <a:srgbClr val="F5F5F5"/>
          </a:solidFill>
          <a:ln>
            <a:noFill/>
          </a:ln>
        </p:spPr>
        <p:txBody>
          <a:bodyPr anchorCtr="0" anchor="ctr" bIns="50800" lIns="50800" spcFirstLastPara="1" rIns="50800" wrap="square" tIns="50800">
            <a:spAutoFit/>
          </a:bodyPr>
          <a:lstStyle/>
          <a:p>
            <a:pPr indent="0" lvl="0" marL="0" marR="0" rtl="0" algn="l">
              <a:lnSpc>
                <a:spcPct val="176000"/>
              </a:lnSpc>
              <a:spcBef>
                <a:spcPts val="0"/>
              </a:spcBef>
              <a:spcAft>
                <a:spcPts val="0"/>
              </a:spcAft>
              <a:buClr>
                <a:srgbClr val="0000EE"/>
              </a:buClr>
              <a:buSzPts val="2500"/>
              <a:buFont typeface="Helvetica Neue"/>
              <a:buNone/>
            </a:pPr>
            <a:r>
              <a:rPr b="0" i="0" lang="en-US" sz="2500" u="sng" cap="none" strike="noStrike">
                <a:solidFill>
                  <a:srgbClr val="0000EE"/>
                </a:solidFill>
                <a:latin typeface="Helvetica Neue"/>
                <a:ea typeface="Helvetica Neue"/>
                <a:cs typeface="Helvetica Neue"/>
                <a:sym typeface="Helvetica Neue"/>
                <a:hlinkClick r:id="rId4">
                  <a:extLst>
                    <a:ext uri="{A12FA001-AC4F-418D-AE19-62706E023703}">
                      <ahyp:hlinkClr val="tx"/>
                    </a:ext>
                  </a:extLst>
                </a:hlinkClick>
              </a:rPr>
              <a:t>https://www.bioinformatics.babraham.ac.uk/projects/fastqc/</a:t>
            </a:r>
            <a:endParaRPr/>
          </a:p>
        </p:txBody>
      </p:sp>
      <p:grpSp>
        <p:nvGrpSpPr>
          <p:cNvPr id="190" name="Google Shape;190;p13"/>
          <p:cNvGrpSpPr/>
          <p:nvPr/>
        </p:nvGrpSpPr>
        <p:grpSpPr>
          <a:xfrm>
            <a:off x="12377960" y="3661654"/>
            <a:ext cx="11560512" cy="6543686"/>
            <a:chOff x="0" y="0"/>
            <a:chExt cx="11560510" cy="6543685"/>
          </a:xfrm>
        </p:grpSpPr>
        <p:grpSp>
          <p:nvGrpSpPr>
            <p:cNvPr id="191" name="Google Shape;191;p13"/>
            <p:cNvGrpSpPr/>
            <p:nvPr/>
          </p:nvGrpSpPr>
          <p:grpSpPr>
            <a:xfrm>
              <a:off x="0" y="0"/>
              <a:ext cx="11560510" cy="6543685"/>
              <a:chOff x="0" y="0"/>
              <a:chExt cx="11560509" cy="6543684"/>
            </a:xfrm>
          </p:grpSpPr>
          <p:pic>
            <p:nvPicPr>
              <p:cNvPr descr="Screen Shot 2023-01-13 at 2.26.04 PM.png" id="192" name="Google Shape;192;p13"/>
              <p:cNvPicPr preferRelativeResize="0"/>
              <p:nvPr/>
            </p:nvPicPr>
            <p:blipFill rotWithShape="1">
              <a:blip r:embed="rId5">
                <a:alphaModFix/>
              </a:blip>
              <a:srcRect b="0" l="0" r="0" t="0"/>
              <a:stretch/>
            </p:blipFill>
            <p:spPr>
              <a:xfrm>
                <a:off x="0" y="0"/>
                <a:ext cx="11560509" cy="6543684"/>
              </a:xfrm>
              <a:prstGeom prst="rect">
                <a:avLst/>
              </a:prstGeom>
              <a:noFill/>
              <a:ln>
                <a:noFill/>
              </a:ln>
              <a:effectLst>
                <a:outerShdw blurRad="469900" rotWithShape="0" dir="5400000" dist="25400">
                  <a:srgbClr val="000000">
                    <a:alpha val="49803"/>
                  </a:srgbClr>
                </a:outerShdw>
              </a:effectLst>
            </p:spPr>
          </p:pic>
          <p:sp>
            <p:nvSpPr>
              <p:cNvPr id="193" name="Google Shape;193;p13"/>
              <p:cNvSpPr/>
              <p:nvPr/>
            </p:nvSpPr>
            <p:spPr>
              <a:xfrm>
                <a:off x="6644568" y="4261128"/>
                <a:ext cx="1966504" cy="276129"/>
              </a:xfrm>
              <a:prstGeom prst="rect">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pic>
          <p:nvPicPr>
            <p:cNvPr descr="Line Line" id="194" name="Google Shape;194;p13"/>
            <p:cNvPicPr preferRelativeResize="0"/>
            <p:nvPr/>
          </p:nvPicPr>
          <p:blipFill rotWithShape="1">
            <a:blip r:embed="rId6">
              <a:alphaModFix/>
            </a:blip>
            <a:srcRect b="0" l="0" r="0" t="0"/>
            <a:stretch/>
          </p:blipFill>
          <p:spPr>
            <a:xfrm>
              <a:off x="7044629" y="3360752"/>
              <a:ext cx="1344891" cy="35921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8" name="Shape 198"/>
        <p:cNvGrpSpPr/>
        <p:nvPr/>
      </p:nvGrpSpPr>
      <p:grpSpPr>
        <a:xfrm>
          <a:off x="0" y="0"/>
          <a:ext cx="0" cy="0"/>
          <a:chOff x="0" y="0"/>
          <a:chExt cx="0" cy="0"/>
        </a:xfrm>
      </p:grpSpPr>
      <p:sp>
        <p:nvSpPr>
          <p:cNvPr id="199" name="Google Shape;199;p17"/>
          <p:cNvSpPr txBox="1"/>
          <p:nvPr/>
        </p:nvSpPr>
        <p:spPr>
          <a:xfrm>
            <a:off x="4993530" y="846543"/>
            <a:ext cx="14396940"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Fastq -&gt; gene expression</a:t>
            </a:r>
            <a:endParaRPr/>
          </a:p>
        </p:txBody>
      </p:sp>
      <p:grpSp>
        <p:nvGrpSpPr>
          <p:cNvPr id="200" name="Google Shape;200;p17"/>
          <p:cNvGrpSpPr/>
          <p:nvPr/>
        </p:nvGrpSpPr>
        <p:grpSpPr>
          <a:xfrm>
            <a:off x="1293617" y="4167248"/>
            <a:ext cx="19657342" cy="5381504"/>
            <a:chOff x="0" y="-1"/>
            <a:chExt cx="19657341" cy="5381503"/>
          </a:xfrm>
        </p:grpSpPr>
        <p:sp>
          <p:nvSpPr>
            <p:cNvPr id="201" name="Google Shape;201;p17"/>
            <p:cNvSpPr txBox="1"/>
            <p:nvPr/>
          </p:nvSpPr>
          <p:spPr>
            <a:xfrm>
              <a:off x="3866463" y="-1"/>
              <a:ext cx="1623873" cy="76860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a:buNone/>
              </a:pPr>
              <a:r>
                <a:rPr b="1" i="0" lang="en-US" sz="4200" u="none" cap="none" strike="noStrike">
                  <a:solidFill>
                    <a:srgbClr val="000000"/>
                  </a:solidFill>
                  <a:latin typeface="Helvetica Neue"/>
                  <a:ea typeface="Helvetica Neue"/>
                  <a:cs typeface="Helvetica Neue"/>
                  <a:sym typeface="Helvetica Neue"/>
                </a:rPr>
                <a:t>Fastq</a:t>
              </a:r>
              <a:endParaRPr/>
            </a:p>
          </p:txBody>
        </p:sp>
        <p:pic>
          <p:nvPicPr>
            <p:cNvPr descr="1.png" id="202" name="Google Shape;202;p17"/>
            <p:cNvPicPr preferRelativeResize="0"/>
            <p:nvPr/>
          </p:nvPicPr>
          <p:blipFill rotWithShape="1">
            <a:blip r:embed="rId3">
              <a:alphaModFix/>
            </a:blip>
            <a:srcRect b="0" l="0" r="0" t="0"/>
            <a:stretch/>
          </p:blipFill>
          <p:spPr>
            <a:xfrm>
              <a:off x="0" y="794122"/>
              <a:ext cx="9356798" cy="4587380"/>
            </a:xfrm>
            <a:prstGeom prst="rect">
              <a:avLst/>
            </a:prstGeom>
            <a:noFill/>
            <a:ln>
              <a:noFill/>
            </a:ln>
            <a:effectLst>
              <a:outerShdw blurRad="571500" rotWithShape="0" dir="5400000" dist="177800">
                <a:srgbClr val="000000">
                  <a:alpha val="75686"/>
                </a:srgbClr>
              </a:outerShdw>
            </a:effectLst>
          </p:spPr>
        </p:pic>
        <p:sp>
          <p:nvSpPr>
            <p:cNvPr id="203" name="Google Shape;203;p17"/>
            <p:cNvSpPr txBox="1"/>
            <p:nvPr/>
          </p:nvSpPr>
          <p:spPr>
            <a:xfrm>
              <a:off x="13986719" y="-1"/>
              <a:ext cx="5670622" cy="76861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a:buNone/>
              </a:pPr>
              <a:r>
                <a:rPr b="1" i="0" lang="en-US" sz="4200" u="none" cap="none" strike="noStrike">
                  <a:solidFill>
                    <a:srgbClr val="000000"/>
                  </a:solidFill>
                  <a:latin typeface="Helvetica Neue"/>
                  <a:ea typeface="Helvetica Neue"/>
                  <a:cs typeface="Helvetica Neue"/>
                  <a:sym typeface="Helvetica Neue"/>
                </a:rPr>
                <a:t>Gene expression</a:t>
              </a:r>
              <a:endParaRPr/>
            </a:p>
          </p:txBody>
        </p:sp>
      </p:grpSp>
      <p:pic>
        <p:nvPicPr>
          <p:cNvPr descr="Screenshot 2020-04-19 13.18.28.png" id="204" name="Google Shape;204;p17"/>
          <p:cNvPicPr preferRelativeResize="0"/>
          <p:nvPr/>
        </p:nvPicPr>
        <p:blipFill rotWithShape="1">
          <a:blip r:embed="rId4">
            <a:alphaModFix/>
          </a:blip>
          <a:srcRect b="0" l="0" r="0" t="0"/>
          <a:stretch/>
        </p:blipFill>
        <p:spPr>
          <a:xfrm>
            <a:off x="13485441" y="5152987"/>
            <a:ext cx="8661401" cy="7531101"/>
          </a:xfrm>
          <a:prstGeom prst="rect">
            <a:avLst/>
          </a:prstGeom>
          <a:noFill/>
          <a:ln>
            <a:noFill/>
          </a:ln>
          <a:effectLst>
            <a:outerShdw blurRad="571500" rotWithShape="0" dir="5400000" dist="177800">
              <a:srgbClr val="000000">
                <a:alpha val="75686"/>
              </a:srgbClr>
            </a:outerShdw>
          </a:effectLst>
        </p:spPr>
      </p:pic>
      <p:sp>
        <p:nvSpPr>
          <p:cNvPr id="205" name="Google Shape;205;p17"/>
          <p:cNvSpPr txBox="1"/>
          <p:nvPr/>
        </p:nvSpPr>
        <p:spPr>
          <a:xfrm>
            <a:off x="11084101" y="6165850"/>
            <a:ext cx="1654200" cy="1395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-&gt;</a:t>
            </a:r>
            <a:endParaRPr/>
          </a:p>
        </p:txBody>
      </p:sp>
      <p:sp>
        <p:nvSpPr>
          <p:cNvPr id="206" name="Google Shape;206;p17"/>
          <p:cNvSpPr txBox="1"/>
          <p:nvPr/>
        </p:nvSpPr>
        <p:spPr>
          <a:xfrm>
            <a:off x="10993274" y="5647500"/>
            <a:ext cx="2397452" cy="76860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B220C"/>
              </a:buClr>
              <a:buSzPts val="4200"/>
              <a:buFont typeface="Helvetica Neue"/>
              <a:buNone/>
            </a:pPr>
            <a:r>
              <a:rPr b="1" i="0" lang="en-US" sz="4200" u="none" cap="none" strike="noStrike">
                <a:solidFill>
                  <a:srgbClr val="EB220C"/>
                </a:solidFill>
                <a:latin typeface="Helvetica Neue"/>
                <a:ea typeface="Helvetica Neue"/>
                <a:cs typeface="Helvetica Neue"/>
                <a:sym typeface="Helvetica Neue"/>
              </a:rPr>
              <a:t>Kallisto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0" name="Shape 210"/>
        <p:cNvGrpSpPr/>
        <p:nvPr/>
      </p:nvGrpSpPr>
      <p:grpSpPr>
        <a:xfrm>
          <a:off x="0" y="0"/>
          <a:ext cx="0" cy="0"/>
          <a:chOff x="0" y="0"/>
          <a:chExt cx="0" cy="0"/>
        </a:xfrm>
      </p:grpSpPr>
      <p:sp>
        <p:nvSpPr>
          <p:cNvPr id="211" name="Google Shape;211;p18"/>
          <p:cNvSpPr/>
          <p:nvPr/>
        </p:nvSpPr>
        <p:spPr>
          <a:xfrm>
            <a:off x="4795646" y="2202027"/>
            <a:ext cx="6870558" cy="8001225"/>
          </a:xfrm>
          <a:prstGeom prst="roundRect">
            <a:avLst>
              <a:gd fmla="val 13554" name="adj"/>
            </a:avLst>
          </a:prstGeom>
          <a:gradFill>
            <a:gsLst>
              <a:gs pos="0">
                <a:srgbClr val="51A7F9"/>
              </a:gs>
              <a:gs pos="3669">
                <a:srgbClr val="51A7F9"/>
              </a:gs>
              <a:gs pos="25456">
                <a:srgbClr val="A8D3FC"/>
              </a:gs>
              <a:gs pos="55644">
                <a:srgbClr val="FFFFFF"/>
              </a:gs>
              <a:gs pos="100000">
                <a:srgbClr val="FFFFFF"/>
              </a:gs>
            </a:gsLst>
            <a:lin ang="5400000" scaled="0"/>
          </a:gradFill>
          <a:ln>
            <a:noFill/>
          </a:ln>
          <a:effectLst>
            <a:outerShdw blurRad="3175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12" name="Google Shape;212;p18"/>
          <p:cNvSpPr txBox="1"/>
          <p:nvPr/>
        </p:nvSpPr>
        <p:spPr>
          <a:xfrm>
            <a:off x="2613284" y="229506"/>
            <a:ext cx="19157432"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Ingredients for an alignment</a:t>
            </a:r>
            <a:endParaRPr/>
          </a:p>
        </p:txBody>
      </p:sp>
      <p:sp>
        <p:nvSpPr>
          <p:cNvPr id="213" name="Google Shape;213;p18"/>
          <p:cNvSpPr txBox="1"/>
          <p:nvPr/>
        </p:nvSpPr>
        <p:spPr>
          <a:xfrm>
            <a:off x="5206563" y="3349616"/>
            <a:ext cx="6048723" cy="2327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our data</a:t>
            </a:r>
            <a:endParaRPr/>
          </a:p>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(or </a:t>
            </a:r>
            <a:r>
              <a:rPr b="1" i="0" lang="en-US" sz="7200" u="sng" cap="none" strike="noStrike">
                <a:solidFill>
                  <a:srgbClr val="000000"/>
                </a:solidFill>
                <a:latin typeface="Helvetica Neue"/>
                <a:ea typeface="Helvetica Neue"/>
                <a:cs typeface="Helvetica Neue"/>
                <a:sym typeface="Helvetica Neue"/>
              </a:rPr>
              <a:t>your</a:t>
            </a:r>
            <a:r>
              <a:rPr b="1" i="0" lang="en-US" sz="7200" u="none" cap="none" strike="noStrike">
                <a:solidFill>
                  <a:srgbClr val="000000"/>
                </a:solidFill>
                <a:latin typeface="Helvetica Neue"/>
                <a:ea typeface="Helvetica Neue"/>
                <a:cs typeface="Helvetica Neue"/>
                <a:sym typeface="Helvetica Neue"/>
              </a:rPr>
              <a:t> data)</a:t>
            </a:r>
            <a:endParaRPr/>
          </a:p>
        </p:txBody>
      </p:sp>
      <p:sp>
        <p:nvSpPr>
          <p:cNvPr id="214" name="Google Shape;214;p18"/>
          <p:cNvSpPr txBox="1"/>
          <p:nvPr/>
        </p:nvSpPr>
        <p:spPr>
          <a:xfrm>
            <a:off x="7009680" y="7299713"/>
            <a:ext cx="2442490"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0" i="1" lang="en-US" sz="7200" u="none" cap="none" strike="noStrike">
                <a:solidFill>
                  <a:srgbClr val="000000"/>
                </a:solidFill>
                <a:latin typeface="Helvetica Neue"/>
                <a:ea typeface="Helvetica Neue"/>
                <a:cs typeface="Helvetica Neue"/>
                <a:sym typeface="Helvetica Neue"/>
              </a:rPr>
              <a:t>.fastq</a:t>
            </a:r>
            <a:endParaRPr/>
          </a:p>
        </p:txBody>
      </p:sp>
      <p:sp>
        <p:nvSpPr>
          <p:cNvPr id="215" name="Google Shape;215;p18"/>
          <p:cNvSpPr/>
          <p:nvPr/>
        </p:nvSpPr>
        <p:spPr>
          <a:xfrm>
            <a:off x="12946665" y="2202027"/>
            <a:ext cx="6870558" cy="8001225"/>
          </a:xfrm>
          <a:prstGeom prst="roundRect">
            <a:avLst>
              <a:gd fmla="val 13554" name="adj"/>
            </a:avLst>
          </a:prstGeom>
          <a:gradFill>
            <a:gsLst>
              <a:gs pos="0">
                <a:srgbClr val="FF2600"/>
              </a:gs>
              <a:gs pos="3669">
                <a:srgbClr val="FF2600"/>
              </a:gs>
              <a:gs pos="25456">
                <a:srgbClr val="FF937F"/>
              </a:gs>
              <a:gs pos="55644">
                <a:srgbClr val="FFFFFF"/>
              </a:gs>
              <a:gs pos="100000">
                <a:srgbClr val="FFFFFF"/>
              </a:gs>
            </a:gsLst>
            <a:lin ang="5400000" scaled="0"/>
          </a:gradFill>
          <a:ln>
            <a:noFill/>
          </a:ln>
          <a:effectLst>
            <a:outerShdw blurRad="3175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16" name="Google Shape;216;p18"/>
          <p:cNvSpPr txBox="1"/>
          <p:nvPr/>
        </p:nvSpPr>
        <p:spPr>
          <a:xfrm>
            <a:off x="13940691" y="3171022"/>
            <a:ext cx="4882506" cy="2327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reference</a:t>
            </a:r>
            <a:endParaRPr/>
          </a:p>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sequences</a:t>
            </a:r>
            <a:endParaRPr/>
          </a:p>
        </p:txBody>
      </p:sp>
      <p:sp>
        <p:nvSpPr>
          <p:cNvPr id="217" name="Google Shape;217;p18"/>
          <p:cNvSpPr txBox="1"/>
          <p:nvPr/>
        </p:nvSpPr>
        <p:spPr>
          <a:xfrm>
            <a:off x="15185845" y="7299713"/>
            <a:ext cx="2392198"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0" i="1" lang="en-US" sz="7200" u="none" cap="none" strike="noStrike">
                <a:solidFill>
                  <a:srgbClr val="000000"/>
                </a:solidFill>
                <a:latin typeface="Helvetica Neue"/>
                <a:ea typeface="Helvetica Neue"/>
                <a:cs typeface="Helvetica Neue"/>
                <a:sym typeface="Helvetica Neue"/>
              </a:rPr>
              <a:t>.fasta</a:t>
            </a:r>
            <a:endParaRPr/>
          </a:p>
        </p:txBody>
      </p:sp>
      <p:sp>
        <p:nvSpPr>
          <p:cNvPr id="218" name="Google Shape;218;p18"/>
          <p:cNvSpPr txBox="1"/>
          <p:nvPr/>
        </p:nvSpPr>
        <p:spPr>
          <a:xfrm>
            <a:off x="5427027" y="11780094"/>
            <a:ext cx="13530000" cy="2360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i="0" lang="en-US" sz="4800" u="sng" cap="none" strike="noStrike">
                <a:solidFill>
                  <a:srgbClr val="000000"/>
                </a:solidFill>
                <a:hlinkClick r:id="rId3">
                  <a:extLst>
                    <a:ext uri="{A12FA001-AC4F-418D-AE19-62706E023703}">
                      <ahyp:hlinkClr val="tx"/>
                    </a:ext>
                  </a:extLst>
                </a:hlinkClick>
              </a:rPr>
              <a:t>http://www.ensembl.org/info/data/ftp/index.html</a:t>
            </a:r>
            <a:endParaRPr sz="4800">
              <a:solidFill>
                <a:schemeClr val="dk1"/>
              </a:solidFill>
            </a:endParaRPr>
          </a:p>
          <a:p>
            <a:pPr indent="0" lvl="0" marL="0" marR="0" rtl="0" algn="ctr">
              <a:lnSpc>
                <a:spcPct val="100000"/>
              </a:lnSpc>
              <a:spcBef>
                <a:spcPts val="0"/>
              </a:spcBef>
              <a:spcAft>
                <a:spcPts val="0"/>
              </a:spcAft>
              <a:buClr>
                <a:srgbClr val="000000"/>
              </a:buClr>
              <a:buSzPts val="5000"/>
              <a:buFont typeface="Helvetica Neue Light"/>
              <a:buNone/>
            </a:pPr>
            <a:r>
              <a:rPr lang="en-US" sz="4800" u="sng">
                <a:solidFill>
                  <a:schemeClr val="dk1"/>
                </a:solidFill>
                <a:hlinkClick r:id="rId4">
                  <a:extLst>
                    <a:ext uri="{A12FA001-AC4F-418D-AE19-62706E023703}">
                      <ahyp:hlinkClr val="tx"/>
                    </a:ext>
                  </a:extLst>
                </a:hlinkClick>
              </a:rPr>
              <a:t>https://plants.ensembl.org/info/data/ftp/index.html</a:t>
            </a:r>
            <a:endParaRPr sz="4800">
              <a:solidFill>
                <a:schemeClr val="dk1"/>
              </a:solidFill>
            </a:endParaRPr>
          </a:p>
          <a:p>
            <a:pPr indent="0" lvl="0" marL="0" marR="0" rtl="0" algn="ctr">
              <a:lnSpc>
                <a:spcPct val="100000"/>
              </a:lnSpc>
              <a:spcBef>
                <a:spcPts val="0"/>
              </a:spcBef>
              <a:spcAft>
                <a:spcPts val="0"/>
              </a:spcAft>
              <a:buClr>
                <a:srgbClr val="000000"/>
              </a:buClr>
              <a:buSzPts val="5000"/>
              <a:buFont typeface="Helvetica Neue Light"/>
              <a:buNone/>
            </a:pPr>
            <a:r>
              <a:t/>
            </a:r>
            <a:endParaRPr sz="4800"/>
          </a:p>
        </p:txBody>
      </p:sp>
      <p:sp>
        <p:nvSpPr>
          <p:cNvPr id="219" name="Google Shape;219;p18"/>
          <p:cNvSpPr txBox="1"/>
          <p:nvPr/>
        </p:nvSpPr>
        <p:spPr>
          <a:xfrm>
            <a:off x="5487439" y="10849084"/>
            <a:ext cx="11429100" cy="10371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800"/>
              <a:buFont typeface="Helvetica Neue Light"/>
              <a:buNone/>
            </a:pPr>
            <a:r>
              <a:rPr b="0" i="0" lang="en-US" sz="5800" u="none" cap="none" strike="noStrike">
                <a:solidFill>
                  <a:srgbClr val="000000"/>
                </a:solidFill>
                <a:latin typeface="Helvetica Neue Light"/>
                <a:ea typeface="Helvetica Neue Light"/>
                <a:cs typeface="Helvetica Neue Light"/>
                <a:sym typeface="Helvetica Neue Light"/>
              </a:rPr>
              <a:t>Find your reference sequences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23" name="Shape 223"/>
        <p:cNvGrpSpPr/>
        <p:nvPr/>
      </p:nvGrpSpPr>
      <p:grpSpPr>
        <a:xfrm>
          <a:off x="0" y="0"/>
          <a:ext cx="0" cy="0"/>
          <a:chOff x="0" y="0"/>
          <a:chExt cx="0" cy="0"/>
        </a:xfrm>
      </p:grpSpPr>
      <p:sp>
        <p:nvSpPr>
          <p:cNvPr id="224" name="Google Shape;224;g22006642862_0_29"/>
          <p:cNvSpPr txBox="1"/>
          <p:nvPr/>
        </p:nvSpPr>
        <p:spPr>
          <a:xfrm>
            <a:off x="2613284" y="229506"/>
            <a:ext cx="19157400" cy="1375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Ingredients for an alignment</a:t>
            </a:r>
            <a:endParaRPr/>
          </a:p>
        </p:txBody>
      </p:sp>
      <p:sp>
        <p:nvSpPr>
          <p:cNvPr id="225" name="Google Shape;225;g22006642862_0_29"/>
          <p:cNvSpPr/>
          <p:nvPr/>
        </p:nvSpPr>
        <p:spPr>
          <a:xfrm>
            <a:off x="12946665" y="2202027"/>
            <a:ext cx="6870600" cy="8001300"/>
          </a:xfrm>
          <a:prstGeom prst="roundRect">
            <a:avLst>
              <a:gd fmla="val 13554" name="adj"/>
            </a:avLst>
          </a:prstGeom>
          <a:gradFill>
            <a:gsLst>
              <a:gs pos="0">
                <a:srgbClr val="FF2600"/>
              </a:gs>
              <a:gs pos="3669">
                <a:srgbClr val="FF2600"/>
              </a:gs>
              <a:gs pos="25460">
                <a:srgbClr val="FF937F"/>
              </a:gs>
              <a:gs pos="55640">
                <a:srgbClr val="FFFFFF"/>
              </a:gs>
              <a:gs pos="100000">
                <a:srgbClr val="FFFFFF"/>
              </a:gs>
            </a:gsLst>
            <a:lin ang="5400012" scaled="0"/>
          </a:gradFill>
          <a:ln>
            <a:noFill/>
          </a:ln>
          <a:effectLst>
            <a:outerShdw blurRad="317500" rotWithShape="0" dir="5400000" dist="25400">
              <a:srgbClr val="000000">
                <a:alpha val="498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26" name="Google Shape;226;g22006642862_0_29"/>
          <p:cNvSpPr txBox="1"/>
          <p:nvPr/>
        </p:nvSpPr>
        <p:spPr>
          <a:xfrm>
            <a:off x="13940691" y="3171022"/>
            <a:ext cx="4882500" cy="2360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reference</a:t>
            </a:r>
            <a:endParaRPr/>
          </a:p>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sequences</a:t>
            </a:r>
            <a:endParaRPr/>
          </a:p>
        </p:txBody>
      </p:sp>
      <p:sp>
        <p:nvSpPr>
          <p:cNvPr id="227" name="Google Shape;227;g22006642862_0_29"/>
          <p:cNvSpPr txBox="1"/>
          <p:nvPr/>
        </p:nvSpPr>
        <p:spPr>
          <a:xfrm>
            <a:off x="15185845" y="7299713"/>
            <a:ext cx="2392200" cy="1252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0" i="1" lang="en-US" sz="7200" u="none" cap="none" strike="noStrike">
                <a:solidFill>
                  <a:srgbClr val="000000"/>
                </a:solidFill>
                <a:latin typeface="Helvetica Neue"/>
                <a:ea typeface="Helvetica Neue"/>
                <a:cs typeface="Helvetica Neue"/>
                <a:sym typeface="Helvetica Neue"/>
              </a:rPr>
              <a:t>.fasta</a:t>
            </a:r>
            <a:endParaRPr/>
          </a:p>
        </p:txBody>
      </p:sp>
      <p:pic>
        <p:nvPicPr>
          <p:cNvPr id="228" name="Google Shape;228;g22006642862_0_29"/>
          <p:cNvPicPr preferRelativeResize="0"/>
          <p:nvPr/>
        </p:nvPicPr>
        <p:blipFill>
          <a:blip r:embed="rId3">
            <a:alphaModFix/>
          </a:blip>
          <a:stretch>
            <a:fillRect/>
          </a:stretch>
        </p:blipFill>
        <p:spPr>
          <a:xfrm>
            <a:off x="425875" y="2421256"/>
            <a:ext cx="12134850" cy="7562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2" name="Shape 232"/>
        <p:cNvGrpSpPr/>
        <p:nvPr/>
      </p:nvGrpSpPr>
      <p:grpSpPr>
        <a:xfrm>
          <a:off x="0" y="0"/>
          <a:ext cx="0" cy="0"/>
          <a:chOff x="0" y="0"/>
          <a:chExt cx="0" cy="0"/>
        </a:xfrm>
      </p:grpSpPr>
      <p:sp>
        <p:nvSpPr>
          <p:cNvPr id="233" name="Google Shape;233;p19"/>
          <p:cNvSpPr/>
          <p:nvPr/>
        </p:nvSpPr>
        <p:spPr>
          <a:xfrm>
            <a:off x="4795646" y="2202027"/>
            <a:ext cx="6870558" cy="8001225"/>
          </a:xfrm>
          <a:prstGeom prst="roundRect">
            <a:avLst>
              <a:gd fmla="val 13554" name="adj"/>
            </a:avLst>
          </a:prstGeom>
          <a:gradFill>
            <a:gsLst>
              <a:gs pos="0">
                <a:srgbClr val="51A7F9"/>
              </a:gs>
              <a:gs pos="3669">
                <a:srgbClr val="51A7F9"/>
              </a:gs>
              <a:gs pos="25456">
                <a:srgbClr val="A8D3FC"/>
              </a:gs>
              <a:gs pos="55644">
                <a:srgbClr val="FFFFFF"/>
              </a:gs>
              <a:gs pos="100000">
                <a:srgbClr val="FFFFFF"/>
              </a:gs>
            </a:gsLst>
            <a:lin ang="5400000" scaled="0"/>
          </a:gradFill>
          <a:ln>
            <a:noFill/>
          </a:ln>
          <a:effectLst>
            <a:outerShdw blurRad="3175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34" name="Google Shape;234;p19"/>
          <p:cNvSpPr txBox="1"/>
          <p:nvPr/>
        </p:nvSpPr>
        <p:spPr>
          <a:xfrm>
            <a:off x="2613284" y="229506"/>
            <a:ext cx="19157432" cy="1362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Ingredients for an alignment</a:t>
            </a:r>
            <a:endParaRPr/>
          </a:p>
        </p:txBody>
      </p:sp>
      <p:sp>
        <p:nvSpPr>
          <p:cNvPr id="235" name="Google Shape;235;p19"/>
          <p:cNvSpPr txBox="1"/>
          <p:nvPr/>
        </p:nvSpPr>
        <p:spPr>
          <a:xfrm>
            <a:off x="7009680" y="7299713"/>
            <a:ext cx="2442490"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0" i="1" lang="en-US" sz="7200" u="none" cap="none" strike="noStrike">
                <a:solidFill>
                  <a:srgbClr val="000000"/>
                </a:solidFill>
                <a:latin typeface="Helvetica Neue"/>
                <a:ea typeface="Helvetica Neue"/>
                <a:cs typeface="Helvetica Neue"/>
                <a:sym typeface="Helvetica Neue"/>
              </a:rPr>
              <a:t>.fastq</a:t>
            </a:r>
            <a:endParaRPr/>
          </a:p>
        </p:txBody>
      </p:sp>
      <p:sp>
        <p:nvSpPr>
          <p:cNvPr id="236" name="Google Shape;236;p19"/>
          <p:cNvSpPr/>
          <p:nvPr/>
        </p:nvSpPr>
        <p:spPr>
          <a:xfrm>
            <a:off x="12946665" y="2202027"/>
            <a:ext cx="6870558" cy="8001225"/>
          </a:xfrm>
          <a:prstGeom prst="roundRect">
            <a:avLst>
              <a:gd fmla="val 13554" name="adj"/>
            </a:avLst>
          </a:prstGeom>
          <a:gradFill>
            <a:gsLst>
              <a:gs pos="0">
                <a:srgbClr val="FF2600"/>
              </a:gs>
              <a:gs pos="3669">
                <a:srgbClr val="FF2600"/>
              </a:gs>
              <a:gs pos="25456">
                <a:srgbClr val="FF937F"/>
              </a:gs>
              <a:gs pos="55644">
                <a:srgbClr val="FFFFFF"/>
              </a:gs>
              <a:gs pos="100000">
                <a:srgbClr val="FFFFFF"/>
              </a:gs>
            </a:gsLst>
            <a:lin ang="5400000" scaled="0"/>
          </a:gradFill>
          <a:ln>
            <a:noFill/>
          </a:ln>
          <a:effectLst>
            <a:outerShdw blurRad="3175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37" name="Google Shape;237;p19"/>
          <p:cNvSpPr txBox="1"/>
          <p:nvPr/>
        </p:nvSpPr>
        <p:spPr>
          <a:xfrm>
            <a:off x="13940691" y="3171022"/>
            <a:ext cx="4882506" cy="2327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reference</a:t>
            </a:r>
            <a:endParaRPr/>
          </a:p>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sequences</a:t>
            </a:r>
            <a:endParaRPr/>
          </a:p>
        </p:txBody>
      </p:sp>
      <p:sp>
        <p:nvSpPr>
          <p:cNvPr id="238" name="Google Shape;238;p19"/>
          <p:cNvSpPr txBox="1"/>
          <p:nvPr/>
        </p:nvSpPr>
        <p:spPr>
          <a:xfrm>
            <a:off x="15185845" y="7299713"/>
            <a:ext cx="2392198"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0" i="1" lang="en-US" sz="7200" u="none" cap="none" strike="noStrike">
                <a:solidFill>
                  <a:srgbClr val="000000"/>
                </a:solidFill>
                <a:latin typeface="Helvetica Neue"/>
                <a:ea typeface="Helvetica Neue"/>
                <a:cs typeface="Helvetica Neue"/>
                <a:sym typeface="Helvetica Neue"/>
              </a:rPr>
              <a:t>.fasta</a:t>
            </a:r>
            <a:endParaRPr/>
          </a:p>
        </p:txBody>
      </p:sp>
      <p:grpSp>
        <p:nvGrpSpPr>
          <p:cNvPr id="239" name="Google Shape;239;p19"/>
          <p:cNvGrpSpPr/>
          <p:nvPr/>
        </p:nvGrpSpPr>
        <p:grpSpPr>
          <a:xfrm>
            <a:off x="11202058" y="11593621"/>
            <a:ext cx="2259945" cy="2137513"/>
            <a:chOff x="5775030" y="515937"/>
            <a:chExt cx="2259943" cy="2137511"/>
          </a:xfrm>
        </p:grpSpPr>
        <p:cxnSp>
          <p:nvCxnSpPr>
            <p:cNvPr id="240" name="Google Shape;240;p19"/>
            <p:cNvCxnSpPr/>
            <p:nvPr/>
          </p:nvCxnSpPr>
          <p:spPr>
            <a:xfrm>
              <a:off x="6764972" y="1383447"/>
              <a:ext cx="1270001" cy="1270001"/>
            </a:xfrm>
            <a:prstGeom prst="straightConnector1">
              <a:avLst/>
            </a:prstGeom>
            <a:noFill/>
            <a:ln>
              <a:noFill/>
            </a:ln>
          </p:spPr>
        </p:cxnSp>
        <p:cxnSp>
          <p:nvCxnSpPr>
            <p:cNvPr id="241" name="Google Shape;241;p19"/>
            <p:cNvCxnSpPr/>
            <p:nvPr/>
          </p:nvCxnSpPr>
          <p:spPr>
            <a:xfrm>
              <a:off x="5775030" y="515937"/>
              <a:ext cx="1270001" cy="1270001"/>
            </a:xfrm>
            <a:prstGeom prst="straightConnector1">
              <a:avLst/>
            </a:prstGeom>
            <a:noFill/>
            <a:ln>
              <a:noFill/>
            </a:ln>
          </p:spPr>
        </p:cxnSp>
      </p:grpSp>
      <p:grpSp>
        <p:nvGrpSpPr>
          <p:cNvPr id="242" name="Google Shape;242;p19"/>
          <p:cNvGrpSpPr/>
          <p:nvPr/>
        </p:nvGrpSpPr>
        <p:grpSpPr>
          <a:xfrm>
            <a:off x="13652928" y="4512772"/>
            <a:ext cx="5458031" cy="2002311"/>
            <a:chOff x="-251812" y="-251811"/>
            <a:chExt cx="5458030" cy="2002310"/>
          </a:xfrm>
        </p:grpSpPr>
        <p:pic>
          <p:nvPicPr>
            <p:cNvPr descr="Line Line" id="243" name="Google Shape;243;p19"/>
            <p:cNvPicPr preferRelativeResize="0"/>
            <p:nvPr/>
          </p:nvPicPr>
          <p:blipFill rotWithShape="1">
            <a:blip r:embed="rId3">
              <a:alphaModFix/>
            </a:blip>
            <a:srcRect b="0" l="0" r="0" t="0"/>
            <a:stretch/>
          </p:blipFill>
          <p:spPr>
            <a:xfrm rot="-369617">
              <a:off x="-242988" y="38773"/>
              <a:ext cx="5440383" cy="457201"/>
            </a:xfrm>
            <a:prstGeom prst="rect">
              <a:avLst/>
            </a:prstGeom>
            <a:noFill/>
            <a:ln>
              <a:noFill/>
            </a:ln>
          </p:spPr>
        </p:pic>
        <p:sp>
          <p:nvSpPr>
            <p:cNvPr id="244" name="Google Shape;244;p19"/>
            <p:cNvSpPr txBox="1"/>
            <p:nvPr/>
          </p:nvSpPr>
          <p:spPr>
            <a:xfrm>
              <a:off x="1205293" y="515423"/>
              <a:ext cx="2543821"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index</a:t>
              </a:r>
              <a:endParaRPr/>
            </a:p>
          </p:txBody>
        </p:sp>
      </p:grpSp>
      <p:sp>
        <p:nvSpPr>
          <p:cNvPr id="245" name="Google Shape;245;p19"/>
          <p:cNvSpPr txBox="1"/>
          <p:nvPr/>
        </p:nvSpPr>
        <p:spPr>
          <a:xfrm>
            <a:off x="5206563" y="3349616"/>
            <a:ext cx="6048723" cy="2327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our data</a:t>
            </a:r>
            <a:endParaRPr/>
          </a:p>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(or </a:t>
            </a:r>
            <a:r>
              <a:rPr b="1" i="0" lang="en-US" sz="7200" u="sng" cap="none" strike="noStrike">
                <a:solidFill>
                  <a:srgbClr val="000000"/>
                </a:solidFill>
                <a:latin typeface="Helvetica Neue"/>
                <a:ea typeface="Helvetica Neue"/>
                <a:cs typeface="Helvetica Neue"/>
                <a:sym typeface="Helvetica Neue"/>
              </a:rPr>
              <a:t>your</a:t>
            </a:r>
            <a:r>
              <a:rPr b="1" i="0" lang="en-US" sz="7200" u="none" cap="none" strike="noStrike">
                <a:solidFill>
                  <a:srgbClr val="000000"/>
                </a:solidFill>
                <a:latin typeface="Helvetica Neue"/>
                <a:ea typeface="Helvetica Neue"/>
                <a:cs typeface="Helvetica Neue"/>
                <a:sym typeface="Helvetica Neue"/>
              </a:rPr>
              <a:t>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9" name="Shape 249"/>
        <p:cNvGrpSpPr/>
        <p:nvPr/>
      </p:nvGrpSpPr>
      <p:grpSpPr>
        <a:xfrm>
          <a:off x="0" y="0"/>
          <a:ext cx="0" cy="0"/>
          <a:chOff x="0" y="0"/>
          <a:chExt cx="0" cy="0"/>
        </a:xfrm>
      </p:grpSpPr>
      <p:sp>
        <p:nvSpPr>
          <p:cNvPr id="250" name="Google Shape;250;p20"/>
          <p:cNvSpPr/>
          <p:nvPr/>
        </p:nvSpPr>
        <p:spPr>
          <a:xfrm>
            <a:off x="2621829" y="6223000"/>
            <a:ext cx="20928395" cy="672738"/>
          </a:xfrm>
          <a:prstGeom prst="rect">
            <a:avLst/>
          </a:prstGeom>
          <a:solidFill>
            <a:srgbClr val="FFFB00">
              <a:alpha val="3803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1" name="Google Shape;251;p20"/>
          <p:cNvSpPr txBox="1"/>
          <p:nvPr/>
        </p:nvSpPr>
        <p:spPr>
          <a:xfrm>
            <a:off x="7351619" y="649369"/>
            <a:ext cx="9680762"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Building an index</a:t>
            </a:r>
            <a:endParaRPr/>
          </a:p>
        </p:txBody>
      </p:sp>
      <p:sp>
        <p:nvSpPr>
          <p:cNvPr id="252" name="Google Shape;252;p20"/>
          <p:cNvSpPr txBox="1"/>
          <p:nvPr/>
        </p:nvSpPr>
        <p:spPr>
          <a:xfrm>
            <a:off x="158200" y="2849206"/>
            <a:ext cx="24067600" cy="8260310"/>
          </a:xfrm>
          <a:prstGeom prst="rect">
            <a:avLst/>
          </a:prstGeom>
          <a:noFill/>
          <a:ln>
            <a:noFill/>
          </a:ln>
        </p:spPr>
        <p:txBody>
          <a:bodyPr anchorCtr="0" anchor="ctr" bIns="71425" lIns="71425" spcFirstLastPara="1" rIns="71425" wrap="square" tIns="71425">
            <a:spAutoFit/>
          </a:bodyPr>
          <a:lstStyle/>
          <a:p>
            <a:pPr indent="-320039" lvl="1" marL="764539" marR="0" rtl="0" algn="l">
              <a:lnSpc>
                <a:spcPct val="100000"/>
              </a:lnSpc>
              <a:spcBef>
                <a:spcPts val="0"/>
              </a:spcBef>
              <a:spcAft>
                <a:spcPts val="0"/>
              </a:spcAft>
              <a:buClr>
                <a:srgbClr val="000000"/>
              </a:buClr>
              <a:buSzPts val="4480"/>
              <a:buFont typeface="Arial"/>
              <a:buChar char="•"/>
            </a:pPr>
            <a:r>
              <a:rPr b="1" i="0" lang="en-US" sz="5600" u="none" cap="none" strike="noStrike">
                <a:solidFill>
                  <a:srgbClr val="000000"/>
                </a:solidFill>
                <a:latin typeface="Arial"/>
                <a:ea typeface="Arial"/>
                <a:cs typeface="Arial"/>
                <a:sym typeface="Arial"/>
              </a:rPr>
              <a:t> Open a terminal (Mac) or Command Prompt (Windows) </a:t>
            </a:r>
            <a:endParaRPr/>
          </a:p>
          <a:p>
            <a:pPr indent="-320039" lvl="1" marL="764539" marR="0" rtl="0" algn="l">
              <a:lnSpc>
                <a:spcPct val="100000"/>
              </a:lnSpc>
              <a:spcBef>
                <a:spcPts val="700"/>
              </a:spcBef>
              <a:spcAft>
                <a:spcPts val="0"/>
              </a:spcAft>
              <a:buClr>
                <a:srgbClr val="000000"/>
              </a:buClr>
              <a:buSzPts val="4480"/>
              <a:buFont typeface="Arial"/>
              <a:buChar char="•"/>
            </a:pPr>
            <a:r>
              <a:rPr b="1" i="0" lang="en-US" sz="5600" u="none" cap="none" strike="noStrike">
                <a:solidFill>
                  <a:srgbClr val="000000"/>
                </a:solidFill>
                <a:latin typeface="Arial"/>
                <a:ea typeface="Arial"/>
                <a:cs typeface="Arial"/>
                <a:sym typeface="Arial"/>
              </a:rPr>
              <a:t> Activate your ‘rnaseq’ conda environment</a:t>
            </a:r>
            <a:endParaRPr/>
          </a:p>
          <a:p>
            <a:pPr indent="-320039" lvl="1" marL="764539" marR="0" rtl="0" algn="l">
              <a:lnSpc>
                <a:spcPct val="100000"/>
              </a:lnSpc>
              <a:spcBef>
                <a:spcPts val="700"/>
              </a:spcBef>
              <a:spcAft>
                <a:spcPts val="0"/>
              </a:spcAft>
              <a:buClr>
                <a:srgbClr val="000000"/>
              </a:buClr>
              <a:buSzPts val="4480"/>
              <a:buFont typeface="Arial"/>
              <a:buChar char="•"/>
            </a:pPr>
            <a:r>
              <a:rPr b="1" i="0" lang="en-US" sz="5600" u="none" cap="none" strike="noStrike">
                <a:solidFill>
                  <a:srgbClr val="000000"/>
                </a:solidFill>
                <a:latin typeface="Arial"/>
                <a:ea typeface="Arial"/>
                <a:cs typeface="Arial"/>
                <a:sym typeface="Arial"/>
              </a:rPr>
              <a:t> Use Kallisto to build index from reference fasta</a:t>
            </a:r>
            <a:endParaRPr/>
          </a:p>
          <a:p>
            <a:pPr indent="-260350" lvl="3" marL="2253544" marR="0" rtl="0" algn="l">
              <a:lnSpc>
                <a:spcPct val="100000"/>
              </a:lnSpc>
              <a:spcBef>
                <a:spcPts val="700"/>
              </a:spcBef>
              <a:spcAft>
                <a:spcPts val="0"/>
              </a:spcAft>
              <a:buClr>
                <a:srgbClr val="000000"/>
              </a:buClr>
              <a:buSzPts val="4100"/>
              <a:buFont typeface="Arial"/>
              <a:buChar char="•"/>
            </a:pPr>
            <a:r>
              <a:rPr b="0" i="1" lang="en-US" sz="4100" u="none" cap="none" strike="noStrike">
                <a:solidFill>
                  <a:srgbClr val="000000"/>
                </a:solidFill>
                <a:latin typeface="Arial"/>
                <a:ea typeface="Arial"/>
                <a:cs typeface="Arial"/>
                <a:sym typeface="Arial"/>
              </a:rPr>
              <a:t> kallisto index -i inputFastaName.index inputFastaName.fa</a:t>
            </a:r>
            <a:endParaRPr/>
          </a:p>
          <a:p>
            <a:pPr indent="-260350" lvl="3" marL="2253544" marR="0" rtl="0" algn="l">
              <a:lnSpc>
                <a:spcPct val="100000"/>
              </a:lnSpc>
              <a:spcBef>
                <a:spcPts val="700"/>
              </a:spcBef>
              <a:spcAft>
                <a:spcPts val="0"/>
              </a:spcAft>
              <a:buClr>
                <a:srgbClr val="000000"/>
              </a:buClr>
              <a:buSzPts val="4100"/>
              <a:buFont typeface="Arial"/>
              <a:buChar char="•"/>
            </a:pPr>
            <a:r>
              <a:rPr b="0" i="1" lang="en-US" sz="4100" u="none" cap="none" strike="noStrike">
                <a:solidFill>
                  <a:srgbClr val="000000"/>
                </a:solidFill>
                <a:latin typeface="Arial"/>
                <a:ea typeface="Arial"/>
                <a:cs typeface="Arial"/>
                <a:sym typeface="Arial"/>
              </a:rPr>
              <a:t> kallisto index -i Homo_sapiens.GRCh38.cdna.all.index Homo_sapiens.GRCh38.cdna.all.fa</a:t>
            </a:r>
            <a:endParaRPr/>
          </a:p>
          <a:p>
            <a:pPr indent="-320039" lvl="1" marL="764539" marR="0" rtl="0" algn="l">
              <a:lnSpc>
                <a:spcPct val="100000"/>
              </a:lnSpc>
              <a:spcBef>
                <a:spcPts val="700"/>
              </a:spcBef>
              <a:spcAft>
                <a:spcPts val="0"/>
              </a:spcAft>
              <a:buClr>
                <a:srgbClr val="000000"/>
              </a:buClr>
              <a:buSzPts val="4480"/>
              <a:buFont typeface="Arial"/>
              <a:buChar char="•"/>
            </a:pPr>
            <a:r>
              <a:rPr b="1" i="0" lang="en-US" sz="5600" u="none" cap="none" strike="noStrike">
                <a:solidFill>
                  <a:srgbClr val="000000"/>
                </a:solidFill>
                <a:latin typeface="Arial"/>
                <a:ea typeface="Arial"/>
                <a:cs typeface="Arial"/>
                <a:sym typeface="Arial"/>
              </a:rPr>
              <a:t> Only need to build an index once</a:t>
            </a:r>
            <a:endParaRPr/>
          </a:p>
          <a:p>
            <a:pPr indent="-320039" lvl="1" marL="764539" marR="0" rtl="0" algn="l">
              <a:lnSpc>
                <a:spcPct val="100000"/>
              </a:lnSpc>
              <a:spcBef>
                <a:spcPts val="700"/>
              </a:spcBef>
              <a:spcAft>
                <a:spcPts val="0"/>
              </a:spcAft>
              <a:buClr>
                <a:srgbClr val="000000"/>
              </a:buClr>
              <a:buSzPts val="4480"/>
              <a:buFont typeface="Arial"/>
              <a:buChar char="•"/>
            </a:pPr>
            <a:r>
              <a:rPr b="1" i="0" lang="en-US" sz="5600" u="none" cap="none" strike="noStrike">
                <a:solidFill>
                  <a:srgbClr val="000000"/>
                </a:solidFill>
                <a:latin typeface="Arial"/>
                <a:ea typeface="Arial"/>
                <a:cs typeface="Arial"/>
                <a:sym typeface="Arial"/>
              </a:rPr>
              <a:t> Be careful with file names!</a:t>
            </a:r>
            <a:endParaRPr/>
          </a:p>
          <a:p>
            <a:pPr indent="-260350" lvl="3" marL="2253544" marR="0" rtl="0" algn="l">
              <a:lnSpc>
                <a:spcPct val="100000"/>
              </a:lnSpc>
              <a:spcBef>
                <a:spcPts val="700"/>
              </a:spcBef>
              <a:spcAft>
                <a:spcPts val="0"/>
              </a:spcAft>
              <a:buClr>
                <a:srgbClr val="000000"/>
              </a:buClr>
              <a:buSzPts val="4100"/>
              <a:buFont typeface="Arial"/>
              <a:buChar char="•"/>
            </a:pPr>
            <a:r>
              <a:rPr b="0" i="1" lang="en-US" sz="4100" u="none" cap="none" strike="noStrike">
                <a:solidFill>
                  <a:srgbClr val="000000"/>
                </a:solidFill>
                <a:latin typeface="Arial"/>
                <a:ea typeface="Arial"/>
                <a:cs typeface="Arial"/>
                <a:sym typeface="Arial"/>
              </a:rPr>
              <a:t> Long and meaningful file names are better than short ambiguous ones.</a:t>
            </a:r>
            <a:endParaRPr/>
          </a:p>
          <a:p>
            <a:pPr indent="-260350" lvl="3" marL="2253544" marR="0" rtl="0" algn="l">
              <a:lnSpc>
                <a:spcPct val="100000"/>
              </a:lnSpc>
              <a:spcBef>
                <a:spcPts val="700"/>
              </a:spcBef>
              <a:spcAft>
                <a:spcPts val="0"/>
              </a:spcAft>
              <a:buClr>
                <a:srgbClr val="000000"/>
              </a:buClr>
              <a:buSzPts val="4100"/>
              <a:buFont typeface="Arial"/>
              <a:buChar char="•"/>
            </a:pPr>
            <a:r>
              <a:rPr b="0" i="1" lang="en-US" sz="4100" u="none" cap="none" strike="noStrike">
                <a:solidFill>
                  <a:srgbClr val="000000"/>
                </a:solidFill>
                <a:latin typeface="Arial"/>
                <a:ea typeface="Arial"/>
                <a:cs typeface="Arial"/>
                <a:sym typeface="Arial"/>
              </a:rPr>
              <a:t> No spaces.  ‘my_file_name’, or ’myFileName’, or ‘my.file.name’….just not, ‘my file name’</a:t>
            </a:r>
            <a:endParaRPr/>
          </a:p>
        </p:txBody>
      </p:sp>
      <p:sp>
        <p:nvSpPr>
          <p:cNvPr id="253" name="Google Shape;253;p20"/>
          <p:cNvSpPr txBox="1"/>
          <p:nvPr/>
        </p:nvSpPr>
        <p:spPr>
          <a:xfrm>
            <a:off x="1592828" y="11498040"/>
            <a:ext cx="21198344" cy="1057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000"/>
              <a:buFont typeface="Helvetica Neue Light"/>
              <a:buNone/>
            </a:pPr>
            <a:r>
              <a:rPr b="0" i="0" lang="en-US" sz="6000" u="none" cap="none" strike="noStrike">
                <a:solidFill>
                  <a:srgbClr val="000000"/>
                </a:solidFill>
                <a:latin typeface="Helvetica Neue Light"/>
                <a:ea typeface="Helvetica Neue Light"/>
                <a:cs typeface="Helvetica Neue Light"/>
                <a:sym typeface="Helvetica Neue Light"/>
              </a:rPr>
              <a:t>Let’s construct an index from our reference fasta file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57" name="Shape 257"/>
        <p:cNvGrpSpPr/>
        <p:nvPr/>
      </p:nvGrpSpPr>
      <p:grpSpPr>
        <a:xfrm>
          <a:off x="0" y="0"/>
          <a:ext cx="0" cy="0"/>
          <a:chOff x="0" y="0"/>
          <a:chExt cx="0" cy="0"/>
        </a:xfrm>
      </p:grpSpPr>
      <p:sp>
        <p:nvSpPr>
          <p:cNvPr id="258" name="Google Shape;258;p21"/>
          <p:cNvSpPr/>
          <p:nvPr/>
        </p:nvSpPr>
        <p:spPr>
          <a:xfrm>
            <a:off x="9840900" y="6457600"/>
            <a:ext cx="14543100" cy="7027200"/>
          </a:xfrm>
          <a:prstGeom prst="roundRect">
            <a:avLst>
              <a:gd fmla="val 14044" name="adj"/>
            </a:avLst>
          </a:prstGeom>
          <a:solidFill>
            <a:srgbClr val="EF7001">
              <a:alpha val="2470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9" name="Google Shape;259;p21"/>
          <p:cNvSpPr txBox="1"/>
          <p:nvPr/>
        </p:nvSpPr>
        <p:spPr>
          <a:xfrm>
            <a:off x="5255933" y="649369"/>
            <a:ext cx="13872134"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single-end data </a:t>
            </a:r>
            <a:endParaRPr/>
          </a:p>
        </p:txBody>
      </p:sp>
      <p:sp>
        <p:nvSpPr>
          <p:cNvPr id="260" name="Google Shape;260;p21"/>
          <p:cNvSpPr txBox="1"/>
          <p:nvPr/>
        </p:nvSpPr>
        <p:spPr>
          <a:xfrm>
            <a:off x="8722152" y="6839060"/>
            <a:ext cx="16874400" cy="6501300"/>
          </a:xfrm>
          <a:prstGeom prst="rect">
            <a:avLst/>
          </a:prstGeom>
          <a:noFill/>
          <a:ln>
            <a:noFill/>
          </a:ln>
        </p:spPr>
        <p:txBody>
          <a:bodyPr anchorCtr="0" anchor="ctr" bIns="71425" lIns="71425" spcFirstLastPara="1" rIns="71425" wrap="square" tIns="71425">
            <a:spAutoFit/>
          </a:bodyPr>
          <a:lstStyle/>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kallisto quant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-i Homo_sapiens.GRCh38.cdna.all.index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-o test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-t 8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--single -l 250 -s 30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SRR8668755_1M_subsample.fastq.gz</a:t>
            </a:r>
            <a:endParaRPr/>
          </a:p>
          <a:p>
            <a:pPr indent="1333500" lvl="3" marL="0" marR="0" rtl="0" algn="l">
              <a:lnSpc>
                <a:spcPct val="100000"/>
              </a:lnSpc>
              <a:spcBef>
                <a:spcPts val="0"/>
              </a:spcBef>
              <a:spcAft>
                <a:spcPts val="0"/>
              </a:spcAft>
              <a:buClr>
                <a:srgbClr val="000000"/>
              </a:buClr>
              <a:buSzPts val="5900"/>
              <a:buFont typeface="Arial"/>
              <a:buNone/>
            </a:pPr>
            <a:r>
              <a:t/>
            </a:r>
            <a:endParaRPr b="0" i="1" sz="5900" u="none" cap="none" strike="noStrike">
              <a:solidFill>
                <a:srgbClr val="000000"/>
              </a:solidFill>
              <a:latin typeface="Arial"/>
              <a:ea typeface="Arial"/>
              <a:cs typeface="Arial"/>
              <a:sym typeface="Arial"/>
            </a:endParaRPr>
          </a:p>
        </p:txBody>
      </p:sp>
      <p:grpSp>
        <p:nvGrpSpPr>
          <p:cNvPr id="261" name="Google Shape;261;p21"/>
          <p:cNvGrpSpPr/>
          <p:nvPr/>
        </p:nvGrpSpPr>
        <p:grpSpPr>
          <a:xfrm>
            <a:off x="511312" y="2867631"/>
            <a:ext cx="9189454" cy="4459481"/>
            <a:chOff x="0" y="0"/>
            <a:chExt cx="9189453" cy="4459479"/>
          </a:xfrm>
        </p:grpSpPr>
        <p:cxnSp>
          <p:nvCxnSpPr>
            <p:cNvPr id="262" name="Google Shape;262;p21"/>
            <p:cNvCxnSpPr/>
            <p:nvPr/>
          </p:nvCxnSpPr>
          <p:spPr>
            <a:xfrm rot="10800000">
              <a:off x="4676863" y="816139"/>
              <a:ext cx="4512590" cy="3643340"/>
            </a:xfrm>
            <a:prstGeom prst="straightConnector1">
              <a:avLst/>
            </a:prstGeom>
            <a:noFill/>
            <a:ln cap="flat" cmpd="sng" w="63500">
              <a:solidFill>
                <a:srgbClr val="000000"/>
              </a:solidFill>
              <a:prstDash val="dashDot"/>
              <a:miter lim="400000"/>
              <a:headEnd len="med" w="med" type="oval"/>
              <a:tailEnd len="sm" w="sm" type="none"/>
            </a:ln>
          </p:spPr>
        </p:cxnSp>
        <p:sp>
          <p:nvSpPr>
            <p:cNvPr id="263" name="Google Shape;263;p21"/>
            <p:cNvSpPr txBox="1"/>
            <p:nvPr/>
          </p:nvSpPr>
          <p:spPr>
            <a:xfrm>
              <a:off x="0" y="0"/>
              <a:ext cx="904616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Calling the program and function</a:t>
              </a:r>
              <a:endParaRPr/>
            </a:p>
          </p:txBody>
        </p:sp>
      </p:grpSp>
      <p:grpSp>
        <p:nvGrpSpPr>
          <p:cNvPr id="264" name="Google Shape;264;p21"/>
          <p:cNvGrpSpPr/>
          <p:nvPr/>
        </p:nvGrpSpPr>
        <p:grpSpPr>
          <a:xfrm>
            <a:off x="511312" y="5346564"/>
            <a:ext cx="9190219" cy="2938066"/>
            <a:chOff x="0" y="0"/>
            <a:chExt cx="9190217" cy="2938064"/>
          </a:xfrm>
        </p:grpSpPr>
        <p:cxnSp>
          <p:nvCxnSpPr>
            <p:cNvPr id="265" name="Google Shape;265;p21"/>
            <p:cNvCxnSpPr/>
            <p:nvPr/>
          </p:nvCxnSpPr>
          <p:spPr>
            <a:xfrm rot="10800000">
              <a:off x="5892420" y="798885"/>
              <a:ext cx="3297797" cy="2139179"/>
            </a:xfrm>
            <a:prstGeom prst="straightConnector1">
              <a:avLst/>
            </a:prstGeom>
            <a:noFill/>
            <a:ln cap="flat" cmpd="sng" w="63500">
              <a:solidFill>
                <a:srgbClr val="000000"/>
              </a:solidFill>
              <a:prstDash val="dashDot"/>
              <a:miter lim="400000"/>
              <a:headEnd len="med" w="med" type="oval"/>
              <a:tailEnd len="sm" w="sm" type="none"/>
            </a:ln>
          </p:spPr>
        </p:cxnSp>
        <p:sp>
          <p:nvSpPr>
            <p:cNvPr id="266" name="Google Shape;266;p21"/>
            <p:cNvSpPr txBox="1"/>
            <p:nvPr/>
          </p:nvSpPr>
          <p:spPr>
            <a:xfrm>
              <a:off x="0" y="0"/>
              <a:ext cx="666384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and path of index</a:t>
              </a:r>
              <a:endParaRPr/>
            </a:p>
          </p:txBody>
        </p:sp>
      </p:grpSp>
      <p:grpSp>
        <p:nvGrpSpPr>
          <p:cNvPr id="267" name="Google Shape;267;p21"/>
          <p:cNvGrpSpPr/>
          <p:nvPr/>
        </p:nvGrpSpPr>
        <p:grpSpPr>
          <a:xfrm>
            <a:off x="1098826" y="6836740"/>
            <a:ext cx="8602908" cy="2223612"/>
            <a:chOff x="0" y="0"/>
            <a:chExt cx="8602907" cy="2223611"/>
          </a:xfrm>
        </p:grpSpPr>
        <p:cxnSp>
          <p:nvCxnSpPr>
            <p:cNvPr id="268" name="Google Shape;268;p21"/>
            <p:cNvCxnSpPr/>
            <p:nvPr/>
          </p:nvCxnSpPr>
          <p:spPr>
            <a:xfrm rot="10800000">
              <a:off x="6166884" y="746865"/>
              <a:ext cx="2436023" cy="1476746"/>
            </a:xfrm>
            <a:prstGeom prst="straightConnector1">
              <a:avLst/>
            </a:prstGeom>
            <a:noFill/>
            <a:ln cap="flat" cmpd="sng" w="63500">
              <a:solidFill>
                <a:srgbClr val="000000"/>
              </a:solidFill>
              <a:prstDash val="dashDot"/>
              <a:miter lim="400000"/>
              <a:headEnd len="med" w="med" type="oval"/>
              <a:tailEnd len="sm" w="sm" type="none"/>
            </a:ln>
          </p:spPr>
        </p:cxnSp>
        <p:sp>
          <p:nvSpPr>
            <p:cNvPr id="269" name="Google Shape;269;p21"/>
            <p:cNvSpPr txBox="1"/>
            <p:nvPr/>
          </p:nvSpPr>
          <p:spPr>
            <a:xfrm>
              <a:off x="0" y="0"/>
              <a:ext cx="609874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output folder</a:t>
              </a:r>
              <a:endParaRPr/>
            </a:p>
          </p:txBody>
        </p:sp>
      </p:grpSp>
      <p:grpSp>
        <p:nvGrpSpPr>
          <p:cNvPr id="270" name="Google Shape;270;p21"/>
          <p:cNvGrpSpPr/>
          <p:nvPr/>
        </p:nvGrpSpPr>
        <p:grpSpPr>
          <a:xfrm>
            <a:off x="158804" y="7942451"/>
            <a:ext cx="9541202" cy="2007658"/>
            <a:chOff x="0" y="0"/>
            <a:chExt cx="9541201" cy="2007656"/>
          </a:xfrm>
        </p:grpSpPr>
        <p:sp>
          <p:nvSpPr>
            <p:cNvPr id="271" name="Google Shape;271;p21"/>
            <p:cNvSpPr txBox="1"/>
            <p:nvPr/>
          </p:nvSpPr>
          <p:spPr>
            <a:xfrm>
              <a:off x="0" y="0"/>
              <a:ext cx="7070446"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Number of threads to use</a:t>
              </a:r>
              <a:endParaRPr/>
            </a:p>
          </p:txBody>
        </p:sp>
        <p:cxnSp>
          <p:nvCxnSpPr>
            <p:cNvPr id="272" name="Google Shape;272;p21"/>
            <p:cNvCxnSpPr/>
            <p:nvPr/>
          </p:nvCxnSpPr>
          <p:spPr>
            <a:xfrm rot="10800000">
              <a:off x="7106905" y="649424"/>
              <a:ext cx="2434296" cy="1358232"/>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273" name="Google Shape;273;p21"/>
          <p:cNvGrpSpPr/>
          <p:nvPr/>
        </p:nvGrpSpPr>
        <p:grpSpPr>
          <a:xfrm>
            <a:off x="816276" y="9997809"/>
            <a:ext cx="8887459" cy="1461651"/>
            <a:chOff x="0" y="0"/>
            <a:chExt cx="8887457" cy="1461649"/>
          </a:xfrm>
        </p:grpSpPr>
        <p:sp>
          <p:nvSpPr>
            <p:cNvPr id="274" name="Google Shape;274;p21"/>
            <p:cNvSpPr txBox="1"/>
            <p:nvPr/>
          </p:nvSpPr>
          <p:spPr>
            <a:xfrm>
              <a:off x="0" y="0"/>
              <a:ext cx="6663843" cy="146164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Single vs paired-end and fragment size</a:t>
              </a:r>
              <a:endParaRPr/>
            </a:p>
          </p:txBody>
        </p:sp>
        <p:cxnSp>
          <p:nvCxnSpPr>
            <p:cNvPr id="275" name="Google Shape;275;p21"/>
            <p:cNvCxnSpPr/>
            <p:nvPr/>
          </p:nvCxnSpPr>
          <p:spPr>
            <a:xfrm rot="10800000">
              <a:off x="5945051" y="674519"/>
              <a:ext cx="2942406" cy="163104"/>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276" name="Google Shape;276;p21"/>
          <p:cNvGrpSpPr/>
          <p:nvPr/>
        </p:nvGrpSpPr>
        <p:grpSpPr>
          <a:xfrm>
            <a:off x="386149" y="11680987"/>
            <a:ext cx="9316664" cy="1460535"/>
            <a:chOff x="0" y="32193"/>
            <a:chExt cx="9316662" cy="1460533"/>
          </a:xfrm>
        </p:grpSpPr>
        <p:sp>
          <p:nvSpPr>
            <p:cNvPr id="277" name="Google Shape;277;p21"/>
            <p:cNvSpPr txBox="1"/>
            <p:nvPr/>
          </p:nvSpPr>
          <p:spPr>
            <a:xfrm>
              <a:off x="0" y="684294"/>
              <a:ext cx="893977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fastq file to be mapped</a:t>
              </a:r>
              <a:endParaRPr/>
            </a:p>
          </p:txBody>
        </p:sp>
        <p:cxnSp>
          <p:nvCxnSpPr>
            <p:cNvPr id="278" name="Google Shape;278;p21"/>
            <p:cNvCxnSpPr/>
            <p:nvPr/>
          </p:nvCxnSpPr>
          <p:spPr>
            <a:xfrm flipH="1">
              <a:off x="7322268" y="32193"/>
              <a:ext cx="1994394" cy="716233"/>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279" name="Google Shape;279;p21"/>
          <p:cNvGrpSpPr/>
          <p:nvPr/>
        </p:nvGrpSpPr>
        <p:grpSpPr>
          <a:xfrm>
            <a:off x="12780259" y="3800609"/>
            <a:ext cx="3432760" cy="2974641"/>
            <a:chOff x="0" y="404215"/>
            <a:chExt cx="3432758" cy="2974640"/>
          </a:xfrm>
        </p:grpSpPr>
        <p:cxnSp>
          <p:nvCxnSpPr>
            <p:cNvPr id="280" name="Google Shape;280;p21"/>
            <p:cNvCxnSpPr/>
            <p:nvPr/>
          </p:nvCxnSpPr>
          <p:spPr>
            <a:xfrm flipH="1" rot="10800000">
              <a:off x="1962395" y="775748"/>
              <a:ext cx="1470363" cy="2603107"/>
            </a:xfrm>
            <a:prstGeom prst="straightConnector1">
              <a:avLst/>
            </a:prstGeom>
            <a:noFill/>
            <a:ln cap="flat" cmpd="sng" w="63500">
              <a:solidFill>
                <a:srgbClr val="000000"/>
              </a:solidFill>
              <a:prstDash val="dashDot"/>
              <a:miter lim="400000"/>
              <a:headEnd len="med" w="med" type="oval"/>
              <a:tailEnd len="sm" w="sm" type="none"/>
            </a:ln>
          </p:spPr>
        </p:cxnSp>
        <p:cxnSp>
          <p:nvCxnSpPr>
            <p:cNvPr id="281" name="Google Shape;281;p21"/>
            <p:cNvCxnSpPr/>
            <p:nvPr/>
          </p:nvCxnSpPr>
          <p:spPr>
            <a:xfrm>
              <a:off x="0" y="404215"/>
              <a:ext cx="1270000" cy="1270001"/>
            </a:xfrm>
            <a:prstGeom prst="straightConnector1">
              <a:avLst/>
            </a:prstGeom>
            <a:noFill/>
            <a:ln>
              <a:noFill/>
            </a:ln>
          </p:spPr>
        </p:cxnSp>
      </p:grpSp>
      <p:sp>
        <p:nvSpPr>
          <p:cNvPr id="282" name="Google Shape;282;p21"/>
          <p:cNvSpPr txBox="1"/>
          <p:nvPr/>
        </p:nvSpPr>
        <p:spPr>
          <a:xfrm>
            <a:off x="13918187" y="3314581"/>
            <a:ext cx="9046200" cy="767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lang="en-US" sz="4800">
                <a:latin typeface="Helvetica Neue"/>
                <a:ea typeface="Helvetica Neue"/>
                <a:cs typeface="Helvetica Neue"/>
                <a:sym typeface="Helvetica Neue"/>
              </a:rPr>
              <a:t>Code continues on next 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86" name="Shape 286"/>
        <p:cNvGrpSpPr/>
        <p:nvPr/>
      </p:nvGrpSpPr>
      <p:grpSpPr>
        <a:xfrm>
          <a:off x="0" y="0"/>
          <a:ext cx="0" cy="0"/>
          <a:chOff x="0" y="0"/>
          <a:chExt cx="0" cy="0"/>
        </a:xfrm>
      </p:grpSpPr>
      <p:sp>
        <p:nvSpPr>
          <p:cNvPr id="287" name="Google Shape;287;p22"/>
          <p:cNvSpPr txBox="1"/>
          <p:nvPr/>
        </p:nvSpPr>
        <p:spPr>
          <a:xfrm>
            <a:off x="5255933" y="649369"/>
            <a:ext cx="13872134"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single-end data </a:t>
            </a:r>
            <a:endParaRPr/>
          </a:p>
        </p:txBody>
      </p:sp>
      <p:grpSp>
        <p:nvGrpSpPr>
          <p:cNvPr id="288" name="Google Shape;288;p22"/>
          <p:cNvGrpSpPr/>
          <p:nvPr/>
        </p:nvGrpSpPr>
        <p:grpSpPr>
          <a:xfrm>
            <a:off x="511312" y="2867631"/>
            <a:ext cx="9189454" cy="4459481"/>
            <a:chOff x="0" y="0"/>
            <a:chExt cx="9189453" cy="4459479"/>
          </a:xfrm>
        </p:grpSpPr>
        <p:cxnSp>
          <p:nvCxnSpPr>
            <p:cNvPr id="289" name="Google Shape;289;p22"/>
            <p:cNvCxnSpPr/>
            <p:nvPr/>
          </p:nvCxnSpPr>
          <p:spPr>
            <a:xfrm rot="10800000">
              <a:off x="4676863" y="816139"/>
              <a:ext cx="4512590" cy="3643340"/>
            </a:xfrm>
            <a:prstGeom prst="straightConnector1">
              <a:avLst/>
            </a:prstGeom>
            <a:noFill/>
            <a:ln cap="flat" cmpd="sng" w="63500">
              <a:solidFill>
                <a:srgbClr val="000000"/>
              </a:solidFill>
              <a:prstDash val="dashDot"/>
              <a:miter lim="400000"/>
              <a:headEnd len="med" w="med" type="oval"/>
              <a:tailEnd len="sm" w="sm" type="none"/>
            </a:ln>
          </p:spPr>
        </p:cxnSp>
        <p:sp>
          <p:nvSpPr>
            <p:cNvPr id="290" name="Google Shape;290;p22"/>
            <p:cNvSpPr txBox="1"/>
            <p:nvPr/>
          </p:nvSpPr>
          <p:spPr>
            <a:xfrm>
              <a:off x="0" y="0"/>
              <a:ext cx="904616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Calling the program and function</a:t>
              </a:r>
              <a:endParaRPr/>
            </a:p>
          </p:txBody>
        </p:sp>
      </p:grpSp>
      <p:grpSp>
        <p:nvGrpSpPr>
          <p:cNvPr id="291" name="Google Shape;291;p22"/>
          <p:cNvGrpSpPr/>
          <p:nvPr/>
        </p:nvGrpSpPr>
        <p:grpSpPr>
          <a:xfrm>
            <a:off x="511312" y="5346564"/>
            <a:ext cx="9190219" cy="2938066"/>
            <a:chOff x="0" y="0"/>
            <a:chExt cx="9190217" cy="2938064"/>
          </a:xfrm>
        </p:grpSpPr>
        <p:cxnSp>
          <p:nvCxnSpPr>
            <p:cNvPr id="292" name="Google Shape;292;p22"/>
            <p:cNvCxnSpPr/>
            <p:nvPr/>
          </p:nvCxnSpPr>
          <p:spPr>
            <a:xfrm rot="10800000">
              <a:off x="5892420" y="798885"/>
              <a:ext cx="3297797" cy="2139179"/>
            </a:xfrm>
            <a:prstGeom prst="straightConnector1">
              <a:avLst/>
            </a:prstGeom>
            <a:noFill/>
            <a:ln cap="flat" cmpd="sng" w="63500">
              <a:solidFill>
                <a:srgbClr val="000000"/>
              </a:solidFill>
              <a:prstDash val="dashDot"/>
              <a:miter lim="400000"/>
              <a:headEnd len="med" w="med" type="oval"/>
              <a:tailEnd len="sm" w="sm" type="none"/>
            </a:ln>
          </p:spPr>
        </p:cxnSp>
        <p:sp>
          <p:nvSpPr>
            <p:cNvPr id="293" name="Google Shape;293;p22"/>
            <p:cNvSpPr txBox="1"/>
            <p:nvPr/>
          </p:nvSpPr>
          <p:spPr>
            <a:xfrm>
              <a:off x="0" y="0"/>
              <a:ext cx="666384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and path of index</a:t>
              </a:r>
              <a:endParaRPr/>
            </a:p>
          </p:txBody>
        </p:sp>
      </p:grpSp>
      <p:grpSp>
        <p:nvGrpSpPr>
          <p:cNvPr id="294" name="Google Shape;294;p22"/>
          <p:cNvGrpSpPr/>
          <p:nvPr/>
        </p:nvGrpSpPr>
        <p:grpSpPr>
          <a:xfrm>
            <a:off x="1098826" y="6836740"/>
            <a:ext cx="8602908" cy="2223612"/>
            <a:chOff x="0" y="0"/>
            <a:chExt cx="8602907" cy="2223611"/>
          </a:xfrm>
        </p:grpSpPr>
        <p:cxnSp>
          <p:nvCxnSpPr>
            <p:cNvPr id="295" name="Google Shape;295;p22"/>
            <p:cNvCxnSpPr/>
            <p:nvPr/>
          </p:nvCxnSpPr>
          <p:spPr>
            <a:xfrm rot="10800000">
              <a:off x="6166884" y="746865"/>
              <a:ext cx="2436023" cy="1476746"/>
            </a:xfrm>
            <a:prstGeom prst="straightConnector1">
              <a:avLst/>
            </a:prstGeom>
            <a:noFill/>
            <a:ln cap="flat" cmpd="sng" w="63500">
              <a:solidFill>
                <a:srgbClr val="000000"/>
              </a:solidFill>
              <a:prstDash val="dashDot"/>
              <a:miter lim="400000"/>
              <a:headEnd len="med" w="med" type="oval"/>
              <a:tailEnd len="sm" w="sm" type="none"/>
            </a:ln>
          </p:spPr>
        </p:cxnSp>
        <p:sp>
          <p:nvSpPr>
            <p:cNvPr id="296" name="Google Shape;296;p22"/>
            <p:cNvSpPr txBox="1"/>
            <p:nvPr/>
          </p:nvSpPr>
          <p:spPr>
            <a:xfrm>
              <a:off x="0" y="0"/>
              <a:ext cx="609874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output folder</a:t>
              </a:r>
              <a:endParaRPr/>
            </a:p>
          </p:txBody>
        </p:sp>
      </p:grpSp>
      <p:grpSp>
        <p:nvGrpSpPr>
          <p:cNvPr id="297" name="Google Shape;297;p22"/>
          <p:cNvGrpSpPr/>
          <p:nvPr/>
        </p:nvGrpSpPr>
        <p:grpSpPr>
          <a:xfrm>
            <a:off x="158804" y="7942451"/>
            <a:ext cx="9541202" cy="2007658"/>
            <a:chOff x="0" y="0"/>
            <a:chExt cx="9541201" cy="2007656"/>
          </a:xfrm>
        </p:grpSpPr>
        <p:sp>
          <p:nvSpPr>
            <p:cNvPr id="298" name="Google Shape;298;p22"/>
            <p:cNvSpPr txBox="1"/>
            <p:nvPr/>
          </p:nvSpPr>
          <p:spPr>
            <a:xfrm>
              <a:off x="0" y="0"/>
              <a:ext cx="7070446"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Number of threads to use</a:t>
              </a:r>
              <a:endParaRPr/>
            </a:p>
          </p:txBody>
        </p:sp>
        <p:cxnSp>
          <p:nvCxnSpPr>
            <p:cNvPr id="299" name="Google Shape;299;p22"/>
            <p:cNvCxnSpPr/>
            <p:nvPr/>
          </p:nvCxnSpPr>
          <p:spPr>
            <a:xfrm rot="10800000">
              <a:off x="7106905" y="649424"/>
              <a:ext cx="2434296" cy="1358232"/>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300" name="Google Shape;300;p22"/>
          <p:cNvGrpSpPr/>
          <p:nvPr/>
        </p:nvGrpSpPr>
        <p:grpSpPr>
          <a:xfrm>
            <a:off x="816276" y="9997809"/>
            <a:ext cx="8887459" cy="1461651"/>
            <a:chOff x="0" y="0"/>
            <a:chExt cx="8887457" cy="1461649"/>
          </a:xfrm>
        </p:grpSpPr>
        <p:sp>
          <p:nvSpPr>
            <p:cNvPr id="301" name="Google Shape;301;p22"/>
            <p:cNvSpPr txBox="1"/>
            <p:nvPr/>
          </p:nvSpPr>
          <p:spPr>
            <a:xfrm>
              <a:off x="0" y="0"/>
              <a:ext cx="6663843" cy="146164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Single vs paired-end and fragment size</a:t>
              </a:r>
              <a:endParaRPr/>
            </a:p>
          </p:txBody>
        </p:sp>
        <p:cxnSp>
          <p:nvCxnSpPr>
            <p:cNvPr id="302" name="Google Shape;302;p22"/>
            <p:cNvCxnSpPr/>
            <p:nvPr/>
          </p:nvCxnSpPr>
          <p:spPr>
            <a:xfrm rot="10800000">
              <a:off x="5945051" y="674519"/>
              <a:ext cx="2942406" cy="163104"/>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303" name="Google Shape;303;p22"/>
          <p:cNvGrpSpPr/>
          <p:nvPr/>
        </p:nvGrpSpPr>
        <p:grpSpPr>
          <a:xfrm>
            <a:off x="386149" y="11668287"/>
            <a:ext cx="9316664" cy="1460535"/>
            <a:chOff x="0" y="32193"/>
            <a:chExt cx="9316662" cy="1460533"/>
          </a:xfrm>
        </p:grpSpPr>
        <p:sp>
          <p:nvSpPr>
            <p:cNvPr id="304" name="Google Shape;304;p22"/>
            <p:cNvSpPr txBox="1"/>
            <p:nvPr/>
          </p:nvSpPr>
          <p:spPr>
            <a:xfrm>
              <a:off x="0" y="684294"/>
              <a:ext cx="893977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fastq file to be mapped</a:t>
              </a:r>
              <a:endParaRPr/>
            </a:p>
          </p:txBody>
        </p:sp>
        <p:cxnSp>
          <p:nvCxnSpPr>
            <p:cNvPr id="305" name="Google Shape;305;p22"/>
            <p:cNvCxnSpPr/>
            <p:nvPr/>
          </p:nvCxnSpPr>
          <p:spPr>
            <a:xfrm flipH="1">
              <a:off x="7322268" y="32193"/>
              <a:ext cx="1994394" cy="716233"/>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306" name="Google Shape;306;p22"/>
          <p:cNvGrpSpPr/>
          <p:nvPr/>
        </p:nvGrpSpPr>
        <p:grpSpPr>
          <a:xfrm>
            <a:off x="12780259" y="3800609"/>
            <a:ext cx="3432760" cy="2974641"/>
            <a:chOff x="0" y="404215"/>
            <a:chExt cx="3432758" cy="2974640"/>
          </a:xfrm>
        </p:grpSpPr>
        <p:cxnSp>
          <p:nvCxnSpPr>
            <p:cNvPr id="307" name="Google Shape;307;p22"/>
            <p:cNvCxnSpPr/>
            <p:nvPr/>
          </p:nvCxnSpPr>
          <p:spPr>
            <a:xfrm flipH="1" rot="10800000">
              <a:off x="1962395" y="775748"/>
              <a:ext cx="1470363" cy="2603107"/>
            </a:xfrm>
            <a:prstGeom prst="straightConnector1">
              <a:avLst/>
            </a:prstGeom>
            <a:noFill/>
            <a:ln cap="flat" cmpd="sng" w="63500">
              <a:solidFill>
                <a:srgbClr val="000000"/>
              </a:solidFill>
              <a:prstDash val="dashDot"/>
              <a:miter lim="400000"/>
              <a:headEnd len="med" w="med" type="oval"/>
              <a:tailEnd len="sm" w="sm" type="none"/>
            </a:ln>
          </p:spPr>
        </p:cxnSp>
        <p:cxnSp>
          <p:nvCxnSpPr>
            <p:cNvPr id="308" name="Google Shape;308;p22"/>
            <p:cNvCxnSpPr/>
            <p:nvPr/>
          </p:nvCxnSpPr>
          <p:spPr>
            <a:xfrm>
              <a:off x="0" y="404215"/>
              <a:ext cx="1270000" cy="1270001"/>
            </a:xfrm>
            <a:prstGeom prst="straightConnector1">
              <a:avLst/>
            </a:prstGeom>
            <a:noFill/>
            <a:ln>
              <a:noFill/>
            </a:ln>
          </p:spPr>
        </p:cxnSp>
      </p:grpSp>
      <p:sp>
        <p:nvSpPr>
          <p:cNvPr id="309" name="Google Shape;309;p22"/>
          <p:cNvSpPr/>
          <p:nvPr/>
        </p:nvSpPr>
        <p:spPr>
          <a:xfrm>
            <a:off x="9840900" y="6457600"/>
            <a:ext cx="14543100" cy="7027200"/>
          </a:xfrm>
          <a:prstGeom prst="roundRect">
            <a:avLst>
              <a:gd fmla="val 14044" name="adj"/>
            </a:avLst>
          </a:prstGeom>
          <a:solidFill>
            <a:srgbClr val="EF7001">
              <a:alpha val="247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0" name="Google Shape;310;p22"/>
          <p:cNvSpPr txBox="1"/>
          <p:nvPr/>
        </p:nvSpPr>
        <p:spPr>
          <a:xfrm>
            <a:off x="8722152" y="6839060"/>
            <a:ext cx="16874400" cy="7363200"/>
          </a:xfrm>
          <a:prstGeom prst="rect">
            <a:avLst/>
          </a:prstGeom>
          <a:noFill/>
          <a:ln>
            <a:noFill/>
          </a:ln>
        </p:spPr>
        <p:txBody>
          <a:bodyPr anchorCtr="0" anchor="ctr" bIns="71425" lIns="71425" spcFirstLastPara="1" rIns="71425" wrap="square" tIns="71425">
            <a:spAutoFit/>
          </a:bodyPr>
          <a:lstStyle/>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kallisto quant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-i Homo_sapiens.GRCh38.cdna.all.index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-o test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-t 8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--single -l 250 -s 30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SRR8668755_1M_subsample.fastq.gz</a:t>
            </a:r>
            <a:endParaRPr b="0" i="1" sz="5900" u="none" cap="none" strike="noStrike">
              <a:solidFill>
                <a:srgbClr val="000000"/>
              </a:solidFill>
              <a:latin typeface="Arial"/>
              <a:ea typeface="Arial"/>
              <a:cs typeface="Arial"/>
              <a:sym typeface="Arial"/>
            </a:endParaRPr>
          </a:p>
          <a:p>
            <a:pPr indent="1333500" lvl="3" marL="0" rtl="0" algn="l">
              <a:spcBef>
                <a:spcPts val="0"/>
              </a:spcBef>
              <a:spcAft>
                <a:spcPts val="0"/>
              </a:spcAft>
              <a:buClr>
                <a:srgbClr val="70BF41"/>
              </a:buClr>
              <a:buSzPts val="5600"/>
              <a:buFont typeface="Arial"/>
              <a:buNone/>
            </a:pPr>
            <a:r>
              <a:rPr b="1" i="1" lang="en-US" sz="5600">
                <a:solidFill>
                  <a:srgbClr val="70BF41"/>
                </a:solidFill>
              </a:rPr>
              <a:t>&amp;&gt; test.log</a:t>
            </a:r>
            <a:endParaRPr i="1" sz="5900"/>
          </a:p>
          <a:p>
            <a:pPr indent="1333500" lvl="3" marL="0" marR="0" rtl="0" algn="l">
              <a:lnSpc>
                <a:spcPct val="100000"/>
              </a:lnSpc>
              <a:spcBef>
                <a:spcPts val="0"/>
              </a:spcBef>
              <a:spcAft>
                <a:spcPts val="0"/>
              </a:spcAft>
              <a:buClr>
                <a:srgbClr val="000000"/>
              </a:buClr>
              <a:buSzPts val="5900"/>
              <a:buFont typeface="Arial"/>
              <a:buNone/>
            </a:pPr>
            <a:r>
              <a:t/>
            </a:r>
            <a:endParaRPr b="0" i="1" sz="5900" u="none" cap="none" strike="noStrike">
              <a:solidFill>
                <a:srgbClr val="000000"/>
              </a:solidFill>
              <a:latin typeface="Arial"/>
              <a:ea typeface="Arial"/>
              <a:cs typeface="Arial"/>
              <a:sym typeface="Arial"/>
            </a:endParaRPr>
          </a:p>
        </p:txBody>
      </p:sp>
      <p:sp>
        <p:nvSpPr>
          <p:cNvPr id="311" name="Google Shape;311;p22"/>
          <p:cNvSpPr txBox="1"/>
          <p:nvPr/>
        </p:nvSpPr>
        <p:spPr>
          <a:xfrm>
            <a:off x="13918187" y="3314581"/>
            <a:ext cx="9046200" cy="767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lang="en-US" sz="4800">
                <a:latin typeface="Helvetica Neue"/>
                <a:ea typeface="Helvetica Neue"/>
                <a:cs typeface="Helvetica Neue"/>
                <a:sym typeface="Helvetica Neue"/>
              </a:rPr>
              <a:t>Code continues on next 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9" name="Shape 89"/>
        <p:cNvGrpSpPr/>
        <p:nvPr/>
      </p:nvGrpSpPr>
      <p:grpSpPr>
        <a:xfrm>
          <a:off x="0" y="0"/>
          <a:ext cx="0" cy="0"/>
          <a:chOff x="0" y="0"/>
          <a:chExt cx="0" cy="0"/>
        </a:xfrm>
      </p:grpSpPr>
      <p:sp>
        <p:nvSpPr>
          <p:cNvPr id="90" name="Google Shape;90;p2"/>
          <p:cNvSpPr txBox="1"/>
          <p:nvPr/>
        </p:nvSpPr>
        <p:spPr>
          <a:xfrm>
            <a:off x="4993530" y="846543"/>
            <a:ext cx="14396940"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Fastq -&gt; gene expression</a:t>
            </a:r>
            <a:endParaRPr/>
          </a:p>
        </p:txBody>
      </p:sp>
      <p:grpSp>
        <p:nvGrpSpPr>
          <p:cNvPr id="91" name="Google Shape;91;p2"/>
          <p:cNvGrpSpPr/>
          <p:nvPr/>
        </p:nvGrpSpPr>
        <p:grpSpPr>
          <a:xfrm>
            <a:off x="1092068" y="4167248"/>
            <a:ext cx="21068180" cy="5381504"/>
            <a:chOff x="0" y="-1"/>
            <a:chExt cx="21068177" cy="5381503"/>
          </a:xfrm>
        </p:grpSpPr>
        <p:sp>
          <p:nvSpPr>
            <p:cNvPr id="92" name="Google Shape;92;p2"/>
            <p:cNvSpPr txBox="1"/>
            <p:nvPr/>
          </p:nvSpPr>
          <p:spPr>
            <a:xfrm>
              <a:off x="3866463" y="-1"/>
              <a:ext cx="1623873" cy="76860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a:buNone/>
              </a:pPr>
              <a:r>
                <a:rPr b="1" i="0" lang="en-US" sz="4200" u="none" cap="none" strike="noStrike">
                  <a:solidFill>
                    <a:srgbClr val="000000"/>
                  </a:solidFill>
                  <a:latin typeface="Helvetica Neue"/>
                  <a:ea typeface="Helvetica Neue"/>
                  <a:cs typeface="Helvetica Neue"/>
                  <a:sym typeface="Helvetica Neue"/>
                </a:rPr>
                <a:t>Fastq</a:t>
              </a:r>
              <a:endParaRPr/>
            </a:p>
          </p:txBody>
        </p:sp>
        <p:pic>
          <p:nvPicPr>
            <p:cNvPr descr="1.png" id="93" name="Google Shape;93;p2"/>
            <p:cNvPicPr preferRelativeResize="0"/>
            <p:nvPr/>
          </p:nvPicPr>
          <p:blipFill rotWithShape="1">
            <a:blip r:embed="rId3">
              <a:alphaModFix/>
            </a:blip>
            <a:srcRect b="0" l="0" r="0" t="0"/>
            <a:stretch/>
          </p:blipFill>
          <p:spPr>
            <a:xfrm>
              <a:off x="0" y="794122"/>
              <a:ext cx="9356798" cy="4587380"/>
            </a:xfrm>
            <a:prstGeom prst="rect">
              <a:avLst/>
            </a:prstGeom>
            <a:noFill/>
            <a:ln>
              <a:noFill/>
            </a:ln>
            <a:effectLst>
              <a:outerShdw blurRad="571500" rotWithShape="0" dir="5400000" dist="177800">
                <a:srgbClr val="000000">
                  <a:alpha val="75686"/>
                </a:srgbClr>
              </a:outerShdw>
            </a:effectLst>
          </p:spPr>
        </p:pic>
        <p:sp>
          <p:nvSpPr>
            <p:cNvPr id="94" name="Google Shape;94;p2"/>
            <p:cNvSpPr txBox="1"/>
            <p:nvPr/>
          </p:nvSpPr>
          <p:spPr>
            <a:xfrm>
              <a:off x="15397556" y="-1"/>
              <a:ext cx="5670621" cy="76861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a:buNone/>
              </a:pPr>
              <a:r>
                <a:rPr b="1" i="0" lang="en-US" sz="4200" u="none" cap="none" strike="noStrike">
                  <a:solidFill>
                    <a:srgbClr val="000000"/>
                  </a:solidFill>
                  <a:latin typeface="Helvetica Neue"/>
                  <a:ea typeface="Helvetica Neue"/>
                  <a:cs typeface="Helvetica Neue"/>
                  <a:sym typeface="Helvetica Neue"/>
                </a:rPr>
                <a:t>Gene expression</a:t>
              </a:r>
              <a:endParaRPr/>
            </a:p>
          </p:txBody>
        </p:sp>
      </p:grpSp>
      <p:pic>
        <p:nvPicPr>
          <p:cNvPr descr="Screenshot 2020-04-19 13.18.28.png" id="95" name="Google Shape;95;p2"/>
          <p:cNvPicPr preferRelativeResize="0"/>
          <p:nvPr/>
        </p:nvPicPr>
        <p:blipFill rotWithShape="1">
          <a:blip r:embed="rId4">
            <a:alphaModFix/>
          </a:blip>
          <a:srcRect b="0" l="0" r="0" t="0"/>
          <a:stretch/>
        </p:blipFill>
        <p:spPr>
          <a:xfrm>
            <a:off x="14953863" y="5152987"/>
            <a:ext cx="8661401" cy="7531101"/>
          </a:xfrm>
          <a:prstGeom prst="rect">
            <a:avLst/>
          </a:prstGeom>
          <a:noFill/>
          <a:ln>
            <a:noFill/>
          </a:ln>
          <a:effectLst>
            <a:outerShdw blurRad="571500" rotWithShape="0" dir="5400000" dist="177800">
              <a:srgbClr val="000000">
                <a:alpha val="75686"/>
              </a:srgbClr>
            </a:outerShdw>
          </a:effectLst>
        </p:spPr>
      </p:pic>
      <p:sp>
        <p:nvSpPr>
          <p:cNvPr id="96" name="Google Shape;96;p2"/>
          <p:cNvSpPr txBox="1"/>
          <p:nvPr/>
        </p:nvSpPr>
        <p:spPr>
          <a:xfrm>
            <a:off x="12048822" y="6165849"/>
            <a:ext cx="1092548" cy="1384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-&gt;</a:t>
            </a:r>
            <a:endParaRPr/>
          </a:p>
        </p:txBody>
      </p:sp>
      <p:sp>
        <p:nvSpPr>
          <p:cNvPr id="97" name="Google Shape;97;p2"/>
          <p:cNvSpPr txBox="1"/>
          <p:nvPr/>
        </p:nvSpPr>
        <p:spPr>
          <a:xfrm>
            <a:off x="11396371" y="5647500"/>
            <a:ext cx="2397451" cy="76860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B220C"/>
              </a:buClr>
              <a:buSzPts val="4200"/>
              <a:buFont typeface="Helvetica Neue"/>
              <a:buNone/>
            </a:pPr>
            <a:r>
              <a:rPr b="1" i="0" lang="en-US" sz="4200" u="none" cap="none" strike="noStrike">
                <a:solidFill>
                  <a:srgbClr val="EB220C"/>
                </a:solidFill>
                <a:latin typeface="Helvetica Neue"/>
                <a:ea typeface="Helvetica Neue"/>
                <a:cs typeface="Helvetica Neue"/>
                <a:sym typeface="Helvetica Neue"/>
              </a:rPr>
              <a:t>Kallisto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15" name="Shape 315"/>
        <p:cNvGrpSpPr/>
        <p:nvPr/>
      </p:nvGrpSpPr>
      <p:grpSpPr>
        <a:xfrm>
          <a:off x="0" y="0"/>
          <a:ext cx="0" cy="0"/>
          <a:chOff x="0" y="0"/>
          <a:chExt cx="0" cy="0"/>
        </a:xfrm>
      </p:grpSpPr>
      <p:sp>
        <p:nvSpPr>
          <p:cNvPr id="316" name="Google Shape;316;p23"/>
          <p:cNvSpPr/>
          <p:nvPr/>
        </p:nvSpPr>
        <p:spPr>
          <a:xfrm>
            <a:off x="9608535" y="6466968"/>
            <a:ext cx="14819400" cy="7027200"/>
          </a:xfrm>
          <a:prstGeom prst="roundRect">
            <a:avLst>
              <a:gd fmla="val 14044" name="adj"/>
            </a:avLst>
          </a:prstGeom>
          <a:solidFill>
            <a:srgbClr val="EF7001">
              <a:alpha val="2470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7" name="Google Shape;317;p23"/>
          <p:cNvSpPr txBox="1"/>
          <p:nvPr/>
        </p:nvSpPr>
        <p:spPr>
          <a:xfrm>
            <a:off x="5192309" y="649369"/>
            <a:ext cx="13999382"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a:t>
            </a:r>
            <a:r>
              <a:rPr b="1" i="0" lang="en-US" sz="9000" u="none" cap="none" strike="noStrike">
                <a:solidFill>
                  <a:srgbClr val="EB220C"/>
                </a:solidFill>
                <a:latin typeface="Helvetica Neue"/>
                <a:ea typeface="Helvetica Neue"/>
                <a:cs typeface="Helvetica Neue"/>
                <a:sym typeface="Helvetica Neue"/>
              </a:rPr>
              <a:t>paired</a:t>
            </a:r>
            <a:r>
              <a:rPr b="1" i="0" lang="en-US" sz="9000" u="none" cap="none" strike="noStrike">
                <a:solidFill>
                  <a:srgbClr val="000000"/>
                </a:solidFill>
                <a:latin typeface="Helvetica Neue"/>
                <a:ea typeface="Helvetica Neue"/>
                <a:cs typeface="Helvetica Neue"/>
                <a:sym typeface="Helvetica Neue"/>
              </a:rPr>
              <a:t>-end data </a:t>
            </a:r>
            <a:endParaRPr/>
          </a:p>
        </p:txBody>
      </p:sp>
      <p:sp>
        <p:nvSpPr>
          <p:cNvPr id="318" name="Google Shape;318;p23"/>
          <p:cNvSpPr txBox="1"/>
          <p:nvPr/>
        </p:nvSpPr>
        <p:spPr>
          <a:xfrm>
            <a:off x="8600132" y="6775243"/>
            <a:ext cx="18490500" cy="6455100"/>
          </a:xfrm>
          <a:prstGeom prst="rect">
            <a:avLst/>
          </a:prstGeom>
          <a:noFill/>
          <a:ln>
            <a:noFill/>
          </a:ln>
        </p:spPr>
        <p:txBody>
          <a:bodyPr anchorCtr="0" anchor="ctr" bIns="71425" lIns="71425" spcFirstLastPara="1" rIns="71425" wrap="square" tIns="71425">
            <a:spAutoFit/>
          </a:bodyPr>
          <a:lstStyle/>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kallisto quant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-i Homo_sapiens.GRCh38.cdna.all.index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-o test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-t 8 </a:t>
            </a:r>
            <a:r>
              <a:rPr b="1" i="1" lang="en-US" sz="59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sample1_read1.fq.gz </a:t>
            </a:r>
            <a:r>
              <a:rPr b="1" i="1" lang="en-US" sz="5900" u="none" cap="none" strike="noStrike">
                <a:solidFill>
                  <a:srgbClr val="FF2F92"/>
                </a:solidFill>
                <a:latin typeface="Arial"/>
                <a:ea typeface="Arial"/>
                <a:cs typeface="Arial"/>
                <a:sym typeface="Arial"/>
              </a:rPr>
              <a:t>\</a:t>
            </a:r>
            <a:endParaRPr b="1" i="0" sz="4800" u="none" cap="none" strike="noStrike">
              <a:solidFill>
                <a:srgbClr val="FF2F92"/>
              </a:solidFill>
              <a:latin typeface="Helvetica Neue"/>
              <a:ea typeface="Helvetica Neue"/>
              <a:cs typeface="Helvetica Neue"/>
              <a:sym typeface="Helvetica Neue"/>
            </a:endParaRPr>
          </a:p>
          <a:p>
            <a:pPr indent="1333500" lvl="3" marL="0" marR="0" rtl="0" algn="l">
              <a:lnSpc>
                <a:spcPct val="100000"/>
              </a:lnSpc>
              <a:spcBef>
                <a:spcPts val="0"/>
              </a:spcBef>
              <a:spcAft>
                <a:spcPts val="0"/>
              </a:spcAft>
              <a:buClr>
                <a:srgbClr val="000000"/>
              </a:buClr>
              <a:buSzPts val="5900"/>
              <a:buFont typeface="Arial"/>
              <a:buNone/>
            </a:pPr>
            <a:r>
              <a:rPr b="0" i="1" lang="en-US" sz="5900" u="none" cap="none" strike="noStrike">
                <a:solidFill>
                  <a:srgbClr val="000000"/>
                </a:solidFill>
                <a:latin typeface="Arial"/>
                <a:ea typeface="Arial"/>
                <a:cs typeface="Arial"/>
                <a:sym typeface="Arial"/>
              </a:rPr>
              <a:t>sample1_read2.fq.gz </a:t>
            </a:r>
            <a:r>
              <a:rPr b="1" i="1" lang="en-US" sz="5900" u="none" cap="none" strike="noStrike">
                <a:solidFill>
                  <a:srgbClr val="FF2F92"/>
                </a:solidFill>
                <a:latin typeface="Arial"/>
                <a:ea typeface="Arial"/>
                <a:cs typeface="Arial"/>
                <a:sym typeface="Arial"/>
              </a:rPr>
              <a:t>\</a:t>
            </a:r>
            <a:endParaRPr b="1" i="1" sz="5900" u="none" cap="none" strike="noStrike">
              <a:solidFill>
                <a:srgbClr val="FF2F92"/>
              </a:solidFill>
              <a:latin typeface="Arial"/>
              <a:ea typeface="Arial"/>
              <a:cs typeface="Arial"/>
              <a:sym typeface="Arial"/>
            </a:endParaRPr>
          </a:p>
          <a:p>
            <a:pPr indent="1333500" lvl="3" marL="0" rtl="0" algn="l">
              <a:spcBef>
                <a:spcPts val="0"/>
              </a:spcBef>
              <a:spcAft>
                <a:spcPts val="0"/>
              </a:spcAft>
              <a:buClr>
                <a:srgbClr val="70BF41"/>
              </a:buClr>
              <a:buSzPts val="5600"/>
              <a:buFont typeface="Arial"/>
              <a:buNone/>
            </a:pPr>
            <a:r>
              <a:rPr b="1" i="1" lang="en-US" sz="5600">
                <a:solidFill>
                  <a:srgbClr val="70BF41"/>
                </a:solidFill>
              </a:rPr>
              <a:t>&amp;&gt; test.log</a:t>
            </a:r>
            <a:endParaRPr b="1" i="1" sz="5900">
              <a:solidFill>
                <a:srgbClr val="FF2F92"/>
              </a:solidFill>
            </a:endParaRPr>
          </a:p>
        </p:txBody>
      </p:sp>
      <p:grpSp>
        <p:nvGrpSpPr>
          <p:cNvPr id="319" name="Google Shape;319;p23"/>
          <p:cNvGrpSpPr/>
          <p:nvPr/>
        </p:nvGrpSpPr>
        <p:grpSpPr>
          <a:xfrm>
            <a:off x="511312" y="2867631"/>
            <a:ext cx="9189454" cy="4459481"/>
            <a:chOff x="0" y="0"/>
            <a:chExt cx="9189453" cy="4459479"/>
          </a:xfrm>
        </p:grpSpPr>
        <p:cxnSp>
          <p:nvCxnSpPr>
            <p:cNvPr id="320" name="Google Shape;320;p23"/>
            <p:cNvCxnSpPr/>
            <p:nvPr/>
          </p:nvCxnSpPr>
          <p:spPr>
            <a:xfrm rot="10800000">
              <a:off x="4676863" y="816139"/>
              <a:ext cx="4512590" cy="3643340"/>
            </a:xfrm>
            <a:prstGeom prst="straightConnector1">
              <a:avLst/>
            </a:prstGeom>
            <a:noFill/>
            <a:ln cap="flat" cmpd="sng" w="63500">
              <a:solidFill>
                <a:srgbClr val="000000"/>
              </a:solidFill>
              <a:prstDash val="dashDot"/>
              <a:miter lim="400000"/>
              <a:headEnd len="med" w="med" type="oval"/>
              <a:tailEnd len="sm" w="sm" type="none"/>
            </a:ln>
          </p:spPr>
        </p:cxnSp>
        <p:sp>
          <p:nvSpPr>
            <p:cNvPr id="321" name="Google Shape;321;p23"/>
            <p:cNvSpPr txBox="1"/>
            <p:nvPr/>
          </p:nvSpPr>
          <p:spPr>
            <a:xfrm>
              <a:off x="0" y="0"/>
              <a:ext cx="9046160"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Calling the program and function</a:t>
              </a:r>
              <a:endParaRPr/>
            </a:p>
          </p:txBody>
        </p:sp>
      </p:grpSp>
      <p:grpSp>
        <p:nvGrpSpPr>
          <p:cNvPr id="322" name="Google Shape;322;p23"/>
          <p:cNvGrpSpPr/>
          <p:nvPr/>
        </p:nvGrpSpPr>
        <p:grpSpPr>
          <a:xfrm>
            <a:off x="511312" y="5346564"/>
            <a:ext cx="9190219" cy="2938066"/>
            <a:chOff x="0" y="0"/>
            <a:chExt cx="9190217" cy="2938064"/>
          </a:xfrm>
        </p:grpSpPr>
        <p:cxnSp>
          <p:nvCxnSpPr>
            <p:cNvPr id="323" name="Google Shape;323;p23"/>
            <p:cNvCxnSpPr/>
            <p:nvPr/>
          </p:nvCxnSpPr>
          <p:spPr>
            <a:xfrm rot="10800000">
              <a:off x="5892420" y="798885"/>
              <a:ext cx="3297797" cy="2139179"/>
            </a:xfrm>
            <a:prstGeom prst="straightConnector1">
              <a:avLst/>
            </a:prstGeom>
            <a:noFill/>
            <a:ln cap="flat" cmpd="sng" w="63500">
              <a:solidFill>
                <a:srgbClr val="000000"/>
              </a:solidFill>
              <a:prstDash val="dashDot"/>
              <a:miter lim="400000"/>
              <a:headEnd len="med" w="med" type="oval"/>
              <a:tailEnd len="sm" w="sm" type="none"/>
            </a:ln>
          </p:spPr>
        </p:cxnSp>
        <p:sp>
          <p:nvSpPr>
            <p:cNvPr id="324" name="Google Shape;324;p23"/>
            <p:cNvSpPr txBox="1"/>
            <p:nvPr/>
          </p:nvSpPr>
          <p:spPr>
            <a:xfrm>
              <a:off x="0" y="0"/>
              <a:ext cx="666384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and path of index</a:t>
              </a:r>
              <a:endParaRPr/>
            </a:p>
          </p:txBody>
        </p:sp>
      </p:grpSp>
      <p:grpSp>
        <p:nvGrpSpPr>
          <p:cNvPr id="325" name="Google Shape;325;p23"/>
          <p:cNvGrpSpPr/>
          <p:nvPr/>
        </p:nvGrpSpPr>
        <p:grpSpPr>
          <a:xfrm>
            <a:off x="1098826" y="6836740"/>
            <a:ext cx="8602908" cy="2223612"/>
            <a:chOff x="0" y="0"/>
            <a:chExt cx="8602907" cy="2223611"/>
          </a:xfrm>
        </p:grpSpPr>
        <p:cxnSp>
          <p:nvCxnSpPr>
            <p:cNvPr id="326" name="Google Shape;326;p23"/>
            <p:cNvCxnSpPr/>
            <p:nvPr/>
          </p:nvCxnSpPr>
          <p:spPr>
            <a:xfrm rot="10800000">
              <a:off x="6166884" y="746865"/>
              <a:ext cx="2436023" cy="1476746"/>
            </a:xfrm>
            <a:prstGeom prst="straightConnector1">
              <a:avLst/>
            </a:prstGeom>
            <a:noFill/>
            <a:ln cap="flat" cmpd="sng" w="63500">
              <a:solidFill>
                <a:srgbClr val="000000"/>
              </a:solidFill>
              <a:prstDash val="dashDot"/>
              <a:miter lim="400000"/>
              <a:headEnd len="med" w="med" type="oval"/>
              <a:tailEnd len="sm" w="sm" type="none"/>
            </a:ln>
          </p:spPr>
        </p:cxnSp>
        <p:sp>
          <p:nvSpPr>
            <p:cNvPr id="327" name="Google Shape;327;p23"/>
            <p:cNvSpPr txBox="1"/>
            <p:nvPr/>
          </p:nvSpPr>
          <p:spPr>
            <a:xfrm>
              <a:off x="0" y="0"/>
              <a:ext cx="609874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output folder</a:t>
              </a:r>
              <a:endParaRPr/>
            </a:p>
          </p:txBody>
        </p:sp>
      </p:grpSp>
      <p:grpSp>
        <p:nvGrpSpPr>
          <p:cNvPr id="328" name="Google Shape;328;p23"/>
          <p:cNvGrpSpPr/>
          <p:nvPr/>
        </p:nvGrpSpPr>
        <p:grpSpPr>
          <a:xfrm>
            <a:off x="158804" y="7942451"/>
            <a:ext cx="9541202" cy="2007658"/>
            <a:chOff x="0" y="0"/>
            <a:chExt cx="9541201" cy="2007656"/>
          </a:xfrm>
        </p:grpSpPr>
        <p:sp>
          <p:nvSpPr>
            <p:cNvPr id="329" name="Google Shape;329;p23"/>
            <p:cNvSpPr txBox="1"/>
            <p:nvPr/>
          </p:nvSpPr>
          <p:spPr>
            <a:xfrm>
              <a:off x="0" y="0"/>
              <a:ext cx="7070446"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Number of threads to use</a:t>
              </a:r>
              <a:endParaRPr/>
            </a:p>
          </p:txBody>
        </p:sp>
        <p:cxnSp>
          <p:nvCxnSpPr>
            <p:cNvPr id="330" name="Google Shape;330;p23"/>
            <p:cNvCxnSpPr/>
            <p:nvPr/>
          </p:nvCxnSpPr>
          <p:spPr>
            <a:xfrm rot="10800000">
              <a:off x="7106905" y="649424"/>
              <a:ext cx="2434296" cy="1358232"/>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331" name="Google Shape;331;p23"/>
          <p:cNvGrpSpPr/>
          <p:nvPr/>
        </p:nvGrpSpPr>
        <p:grpSpPr>
          <a:xfrm>
            <a:off x="623844" y="9630980"/>
            <a:ext cx="9060753" cy="1461650"/>
            <a:chOff x="0" y="0"/>
            <a:chExt cx="9060751" cy="1461649"/>
          </a:xfrm>
        </p:grpSpPr>
        <p:sp>
          <p:nvSpPr>
            <p:cNvPr id="332" name="Google Shape;332;p23"/>
            <p:cNvSpPr txBox="1"/>
            <p:nvPr/>
          </p:nvSpPr>
          <p:spPr>
            <a:xfrm>
              <a:off x="0" y="0"/>
              <a:ext cx="6893735" cy="1461649"/>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read1 fastq file</a:t>
              </a:r>
              <a:endParaRPr/>
            </a:p>
          </p:txBody>
        </p:sp>
        <p:cxnSp>
          <p:nvCxnSpPr>
            <p:cNvPr id="333" name="Google Shape;333;p23"/>
            <p:cNvCxnSpPr/>
            <p:nvPr/>
          </p:nvCxnSpPr>
          <p:spPr>
            <a:xfrm rot="10800000">
              <a:off x="6822187" y="736379"/>
              <a:ext cx="2238564" cy="464768"/>
            </a:xfrm>
            <a:prstGeom prst="straightConnector1">
              <a:avLst/>
            </a:prstGeom>
            <a:noFill/>
            <a:ln cap="flat" cmpd="sng" w="63500">
              <a:solidFill>
                <a:srgbClr val="000000"/>
              </a:solidFill>
              <a:prstDash val="dashDot"/>
              <a:miter lim="400000"/>
              <a:headEnd len="med" w="med" type="oval"/>
              <a:tailEnd len="sm" w="sm" type="none"/>
            </a:ln>
          </p:spPr>
        </p:cxnSp>
      </p:grpSp>
      <p:grpSp>
        <p:nvGrpSpPr>
          <p:cNvPr id="334" name="Google Shape;334;p23"/>
          <p:cNvGrpSpPr/>
          <p:nvPr/>
        </p:nvGrpSpPr>
        <p:grpSpPr>
          <a:xfrm>
            <a:off x="12780259" y="3800609"/>
            <a:ext cx="3432760" cy="2974641"/>
            <a:chOff x="0" y="404215"/>
            <a:chExt cx="3432758" cy="2974640"/>
          </a:xfrm>
        </p:grpSpPr>
        <p:cxnSp>
          <p:nvCxnSpPr>
            <p:cNvPr id="335" name="Google Shape;335;p23"/>
            <p:cNvCxnSpPr/>
            <p:nvPr/>
          </p:nvCxnSpPr>
          <p:spPr>
            <a:xfrm flipH="1" rot="10800000">
              <a:off x="1962395" y="775748"/>
              <a:ext cx="1470363" cy="2603107"/>
            </a:xfrm>
            <a:prstGeom prst="straightConnector1">
              <a:avLst/>
            </a:prstGeom>
            <a:noFill/>
            <a:ln cap="flat" cmpd="sng" w="63500">
              <a:solidFill>
                <a:srgbClr val="000000"/>
              </a:solidFill>
              <a:prstDash val="dashDot"/>
              <a:miter lim="400000"/>
              <a:headEnd len="med" w="med" type="oval"/>
              <a:tailEnd len="sm" w="sm" type="none"/>
            </a:ln>
          </p:spPr>
        </p:cxnSp>
        <p:cxnSp>
          <p:nvCxnSpPr>
            <p:cNvPr id="336" name="Google Shape;336;p23"/>
            <p:cNvCxnSpPr/>
            <p:nvPr/>
          </p:nvCxnSpPr>
          <p:spPr>
            <a:xfrm>
              <a:off x="0" y="404215"/>
              <a:ext cx="1270000" cy="1270001"/>
            </a:xfrm>
            <a:prstGeom prst="straightConnector1">
              <a:avLst/>
            </a:prstGeom>
            <a:noFill/>
            <a:ln>
              <a:noFill/>
            </a:ln>
          </p:spPr>
        </p:cxnSp>
      </p:grpSp>
      <p:grpSp>
        <p:nvGrpSpPr>
          <p:cNvPr id="337" name="Google Shape;337;p23"/>
          <p:cNvGrpSpPr/>
          <p:nvPr/>
        </p:nvGrpSpPr>
        <p:grpSpPr>
          <a:xfrm>
            <a:off x="623844" y="10541331"/>
            <a:ext cx="9060753" cy="1461650"/>
            <a:chOff x="0" y="0"/>
            <a:chExt cx="9060751" cy="1461649"/>
          </a:xfrm>
        </p:grpSpPr>
        <p:sp>
          <p:nvSpPr>
            <p:cNvPr id="338" name="Google Shape;338;p23"/>
            <p:cNvSpPr txBox="1"/>
            <p:nvPr/>
          </p:nvSpPr>
          <p:spPr>
            <a:xfrm>
              <a:off x="0" y="0"/>
              <a:ext cx="6893735" cy="1461649"/>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Name of read2 fastq file</a:t>
              </a:r>
              <a:endParaRPr/>
            </a:p>
          </p:txBody>
        </p:sp>
        <p:cxnSp>
          <p:nvCxnSpPr>
            <p:cNvPr id="339" name="Google Shape;339;p23"/>
            <p:cNvCxnSpPr/>
            <p:nvPr/>
          </p:nvCxnSpPr>
          <p:spPr>
            <a:xfrm rot="10800000">
              <a:off x="6822187" y="736379"/>
              <a:ext cx="2238564" cy="464768"/>
            </a:xfrm>
            <a:prstGeom prst="straightConnector1">
              <a:avLst/>
            </a:prstGeom>
            <a:noFill/>
            <a:ln cap="flat" cmpd="sng" w="63500">
              <a:solidFill>
                <a:srgbClr val="000000"/>
              </a:solidFill>
              <a:prstDash val="dashDot"/>
              <a:miter lim="400000"/>
              <a:headEnd len="med" w="med" type="oval"/>
              <a:tailEnd len="sm" w="sm" type="none"/>
            </a:ln>
          </p:spPr>
        </p:cxnSp>
      </p:grpSp>
      <p:sp>
        <p:nvSpPr>
          <p:cNvPr id="340" name="Google Shape;340;p23"/>
          <p:cNvSpPr txBox="1"/>
          <p:nvPr/>
        </p:nvSpPr>
        <p:spPr>
          <a:xfrm>
            <a:off x="13918187" y="3314581"/>
            <a:ext cx="9046200" cy="7677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lang="en-US" sz="4800">
                <a:latin typeface="Helvetica Neue"/>
                <a:ea typeface="Helvetica Neue"/>
                <a:cs typeface="Helvetica Neue"/>
                <a:sym typeface="Helvetica Neue"/>
              </a:rPr>
              <a:t>Code continues on next line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44" name="Shape 344"/>
        <p:cNvGrpSpPr/>
        <p:nvPr/>
      </p:nvGrpSpPr>
      <p:grpSpPr>
        <a:xfrm>
          <a:off x="0" y="0"/>
          <a:ext cx="0" cy="0"/>
          <a:chOff x="0" y="0"/>
          <a:chExt cx="0" cy="0"/>
        </a:xfrm>
      </p:grpSpPr>
      <p:sp>
        <p:nvSpPr>
          <p:cNvPr id="345" name="Google Shape;345;p24"/>
          <p:cNvSpPr/>
          <p:nvPr/>
        </p:nvSpPr>
        <p:spPr>
          <a:xfrm>
            <a:off x="4278742" y="4688715"/>
            <a:ext cx="15542297" cy="7044538"/>
          </a:xfrm>
          <a:prstGeom prst="roundRect">
            <a:avLst>
              <a:gd fmla="val 14692" name="adj"/>
            </a:avLst>
          </a:prstGeom>
          <a:solidFill>
            <a:srgbClr val="EF7001">
              <a:alpha val="2470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6" name="Google Shape;346;p24"/>
          <p:cNvSpPr txBox="1"/>
          <p:nvPr/>
        </p:nvSpPr>
        <p:spPr>
          <a:xfrm>
            <a:off x="5165523" y="2256639"/>
            <a:ext cx="14052954" cy="1679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433FF"/>
              </a:buClr>
              <a:buSzPts val="10100"/>
              <a:buFont typeface="Helvetica Neue"/>
              <a:buNone/>
            </a:pPr>
            <a:r>
              <a:rPr b="1" i="0" lang="en-US" sz="10100" u="none" cap="none" strike="noStrike">
                <a:solidFill>
                  <a:srgbClr val="0433FF"/>
                </a:solidFill>
                <a:latin typeface="Helvetica Neue"/>
                <a:ea typeface="Helvetica Neue"/>
                <a:cs typeface="Helvetica Neue"/>
                <a:sym typeface="Helvetica Neue"/>
              </a:rPr>
              <a:t>Kallisto</a:t>
            </a:r>
            <a:r>
              <a:rPr b="1" i="0" lang="en-US" sz="10100" u="none" cap="none" strike="noStrike">
                <a:solidFill>
                  <a:srgbClr val="000000"/>
                </a:solidFill>
                <a:latin typeface="Helvetica Neue"/>
                <a:ea typeface="Helvetica Neue"/>
                <a:cs typeface="Helvetica Neue"/>
                <a:sym typeface="Helvetica Neue"/>
              </a:rPr>
              <a:t> demonstration</a:t>
            </a:r>
            <a:endParaRPr/>
          </a:p>
        </p:txBody>
      </p:sp>
      <p:sp>
        <p:nvSpPr>
          <p:cNvPr id="347" name="Google Shape;347;p24"/>
          <p:cNvSpPr txBox="1"/>
          <p:nvPr/>
        </p:nvSpPr>
        <p:spPr>
          <a:xfrm>
            <a:off x="3020275" y="5412125"/>
            <a:ext cx="17598300" cy="5597700"/>
          </a:xfrm>
          <a:prstGeom prst="rect">
            <a:avLst/>
          </a:prstGeom>
          <a:noFill/>
          <a:ln>
            <a:noFill/>
          </a:ln>
        </p:spPr>
        <p:txBody>
          <a:bodyPr anchorCtr="0" anchor="ctr" bIns="50800" lIns="50800" spcFirstLastPara="1" rIns="50800" wrap="square" tIns="50800">
            <a:noAutofit/>
          </a:bodyPr>
          <a:lstStyle/>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kallisto quant </a:t>
            </a:r>
            <a:r>
              <a:rPr b="1" i="1" lang="en-US" sz="63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-i Homo_sapiens.GRCh38.cdna.all.index </a:t>
            </a:r>
            <a:r>
              <a:rPr b="1" i="1" lang="en-US" sz="63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-o test </a:t>
            </a:r>
            <a:r>
              <a:rPr b="1" i="1" lang="en-US" sz="63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-t 8 </a:t>
            </a:r>
            <a:r>
              <a:rPr b="1" i="1" lang="en-US" sz="63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--single -l 250 -s 30 </a:t>
            </a:r>
            <a:r>
              <a:rPr b="1" i="1" lang="en-US" sz="63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6300"/>
              <a:buFont typeface="Arial"/>
              <a:buNone/>
            </a:pPr>
            <a:r>
              <a:rPr b="0" i="1" lang="en-US" sz="6300" u="none" cap="none" strike="noStrike">
                <a:solidFill>
                  <a:srgbClr val="000000"/>
                </a:solidFill>
                <a:latin typeface="Arial"/>
                <a:ea typeface="Arial"/>
                <a:cs typeface="Arial"/>
                <a:sym typeface="Arial"/>
              </a:rPr>
              <a:t>SRR8668755_1M_subsample.fastq.gz</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51" name="Shape 351"/>
        <p:cNvGrpSpPr/>
        <p:nvPr/>
      </p:nvGrpSpPr>
      <p:grpSpPr>
        <a:xfrm>
          <a:off x="0" y="0"/>
          <a:ext cx="0" cy="0"/>
          <a:chOff x="0" y="0"/>
          <a:chExt cx="0" cy="0"/>
        </a:xfrm>
      </p:grpSpPr>
      <p:pic>
        <p:nvPicPr>
          <p:cNvPr descr="MBAK-1100-portrait.jpg" id="352" name="Google Shape;352;p25"/>
          <p:cNvPicPr preferRelativeResize="0"/>
          <p:nvPr/>
        </p:nvPicPr>
        <p:blipFill rotWithShape="1">
          <a:blip r:embed="rId3">
            <a:alphaModFix amt="12235"/>
          </a:blip>
          <a:srcRect b="0" l="0" r="0" t="0"/>
          <a:stretch/>
        </p:blipFill>
        <p:spPr>
          <a:xfrm>
            <a:off x="-47569" y="-51676"/>
            <a:ext cx="24567736" cy="13819352"/>
          </a:xfrm>
          <a:prstGeom prst="rect">
            <a:avLst/>
          </a:prstGeom>
          <a:noFill/>
          <a:ln>
            <a:noFill/>
          </a:ln>
        </p:spPr>
      </p:pic>
      <p:sp>
        <p:nvSpPr>
          <p:cNvPr id="353" name="Google Shape;353;p25"/>
          <p:cNvSpPr txBox="1"/>
          <p:nvPr/>
        </p:nvSpPr>
        <p:spPr>
          <a:xfrm>
            <a:off x="6462557" y="649369"/>
            <a:ext cx="11458886"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Pulling it all together</a:t>
            </a:r>
            <a:endParaRPr/>
          </a:p>
        </p:txBody>
      </p:sp>
      <p:pic>
        <p:nvPicPr>
          <p:cNvPr descr="Screenshot 2020-04-20 17.06.04.png" id="354" name="Google Shape;354;p25"/>
          <p:cNvPicPr preferRelativeResize="0"/>
          <p:nvPr/>
        </p:nvPicPr>
        <p:blipFill rotWithShape="1">
          <a:blip r:embed="rId4">
            <a:alphaModFix/>
          </a:blip>
          <a:srcRect b="0" l="0" r="0" t="0"/>
          <a:stretch/>
        </p:blipFill>
        <p:spPr>
          <a:xfrm>
            <a:off x="4069799" y="4028731"/>
            <a:ext cx="4816402" cy="7649580"/>
          </a:xfrm>
          <a:prstGeom prst="rect">
            <a:avLst/>
          </a:prstGeom>
          <a:noFill/>
          <a:ln>
            <a:noFill/>
          </a:ln>
          <a:effectLst>
            <a:outerShdw blurRad="368300" rotWithShape="0" dir="5400000" dist="50800">
              <a:srgbClr val="000000">
                <a:alpha val="50980"/>
              </a:srgbClr>
            </a:outerShdw>
          </a:effectLst>
        </p:spPr>
      </p:pic>
      <p:pic>
        <p:nvPicPr>
          <p:cNvPr descr="Screenshot 2020-04-20 17.06.38.png" id="355" name="Google Shape;355;p25"/>
          <p:cNvPicPr preferRelativeResize="0"/>
          <p:nvPr/>
        </p:nvPicPr>
        <p:blipFill rotWithShape="1">
          <a:blip r:embed="rId5">
            <a:alphaModFix/>
          </a:blip>
          <a:srcRect b="0" l="0" r="0" t="0"/>
          <a:stretch/>
        </p:blipFill>
        <p:spPr>
          <a:xfrm>
            <a:off x="18072828" y="3941787"/>
            <a:ext cx="1905001" cy="8902701"/>
          </a:xfrm>
          <a:prstGeom prst="rect">
            <a:avLst/>
          </a:prstGeom>
          <a:noFill/>
          <a:ln>
            <a:noFill/>
          </a:ln>
          <a:effectLst>
            <a:outerShdw blurRad="368300" rotWithShape="0" dir="5400000" dist="50800">
              <a:srgbClr val="000000">
                <a:alpha val="50980"/>
              </a:srgbClr>
            </a:outerShdw>
          </a:effectLst>
        </p:spPr>
      </p:pic>
      <p:pic>
        <p:nvPicPr>
          <p:cNvPr descr="Screenshot 2020-04-20 17.07.03.png" id="356" name="Google Shape;356;p25"/>
          <p:cNvPicPr preferRelativeResize="0"/>
          <p:nvPr/>
        </p:nvPicPr>
        <p:blipFill rotWithShape="1">
          <a:blip r:embed="rId6">
            <a:alphaModFix/>
          </a:blip>
          <a:srcRect b="0" l="0" r="0" t="0"/>
          <a:stretch/>
        </p:blipFill>
        <p:spPr>
          <a:xfrm>
            <a:off x="11561753" y="3948137"/>
            <a:ext cx="2628901" cy="8890001"/>
          </a:xfrm>
          <a:prstGeom prst="rect">
            <a:avLst/>
          </a:prstGeom>
          <a:noFill/>
          <a:ln>
            <a:noFill/>
          </a:ln>
          <a:effectLst>
            <a:outerShdw blurRad="368300" rotWithShape="0" dir="5400000" dist="50800">
              <a:srgbClr val="000000">
                <a:alpha val="50980"/>
              </a:srgbClr>
            </a:outerShdw>
          </a:effectLst>
        </p:spPr>
      </p:pic>
      <p:sp>
        <p:nvSpPr>
          <p:cNvPr id="357" name="Google Shape;357;p25"/>
          <p:cNvSpPr txBox="1"/>
          <p:nvPr/>
        </p:nvSpPr>
        <p:spPr>
          <a:xfrm>
            <a:off x="5041864" y="2949498"/>
            <a:ext cx="2902611"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Fastq files</a:t>
            </a:r>
            <a:endParaRPr/>
          </a:p>
        </p:txBody>
      </p:sp>
      <p:sp>
        <p:nvSpPr>
          <p:cNvPr id="358" name="Google Shape;358;p25"/>
          <p:cNvSpPr txBox="1"/>
          <p:nvPr/>
        </p:nvSpPr>
        <p:spPr>
          <a:xfrm>
            <a:off x="16866207" y="2862554"/>
            <a:ext cx="434858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Kallisto outputs</a:t>
            </a:r>
            <a:endParaRPr/>
          </a:p>
        </p:txBody>
      </p:sp>
      <p:sp>
        <p:nvSpPr>
          <p:cNvPr id="359" name="Google Shape;359;p25"/>
          <p:cNvSpPr txBox="1"/>
          <p:nvPr/>
        </p:nvSpPr>
        <p:spPr>
          <a:xfrm>
            <a:off x="9979231" y="2868904"/>
            <a:ext cx="5793945"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Fastqc/fastp outputs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363" name="Shape 363"/>
        <p:cNvGrpSpPr/>
        <p:nvPr/>
      </p:nvGrpSpPr>
      <p:grpSpPr>
        <a:xfrm>
          <a:off x="0" y="0"/>
          <a:ext cx="0" cy="0"/>
          <a:chOff x="0" y="0"/>
          <a:chExt cx="0" cy="0"/>
        </a:xfrm>
      </p:grpSpPr>
      <p:pic>
        <p:nvPicPr>
          <p:cNvPr descr="Screen Shot 2023-01-22 at 10.45.22 PM.png" id="364" name="Google Shape;364;p26"/>
          <p:cNvPicPr preferRelativeResize="0"/>
          <p:nvPr/>
        </p:nvPicPr>
        <p:blipFill rotWithShape="1">
          <a:blip r:embed="rId3">
            <a:alphaModFix/>
          </a:blip>
          <a:srcRect b="0" l="0" r="0" t="0"/>
          <a:stretch/>
        </p:blipFill>
        <p:spPr>
          <a:xfrm>
            <a:off x="2670630" y="1948655"/>
            <a:ext cx="19042740" cy="9939381"/>
          </a:xfrm>
          <a:prstGeom prst="rect">
            <a:avLst/>
          </a:prstGeom>
          <a:noFill/>
          <a:ln>
            <a:noFill/>
          </a:ln>
          <a:effectLst>
            <a:outerShdw blurRad="508000" rotWithShape="0" dir="5400000" dist="50800">
              <a:srgbClr val="000000">
                <a:alpha val="50980"/>
              </a:srgbClr>
            </a:outerShdw>
          </a:effectLst>
        </p:spPr>
      </p:pic>
      <p:sp>
        <p:nvSpPr>
          <p:cNvPr id="365" name="Google Shape;365;p26"/>
          <p:cNvSpPr txBox="1"/>
          <p:nvPr/>
        </p:nvSpPr>
        <p:spPr>
          <a:xfrm>
            <a:off x="2343556" y="439794"/>
            <a:ext cx="19696889"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Summarize outputs with multiQC</a:t>
            </a:r>
            <a:endParaRPr/>
          </a:p>
        </p:txBody>
      </p:sp>
      <p:sp>
        <p:nvSpPr>
          <p:cNvPr id="366" name="Google Shape;366;p26"/>
          <p:cNvSpPr txBox="1"/>
          <p:nvPr/>
        </p:nvSpPr>
        <p:spPr>
          <a:xfrm>
            <a:off x="2343556" y="12161821"/>
            <a:ext cx="19696888"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Easy to run:</a:t>
            </a:r>
            <a:r>
              <a:rPr b="1" i="0" lang="en-US" sz="7200" u="none" cap="none" strike="noStrike">
                <a:solidFill>
                  <a:srgbClr val="C82506"/>
                </a:solidFill>
                <a:latin typeface="Helvetica Neue"/>
                <a:ea typeface="Helvetica Neue"/>
                <a:cs typeface="Helvetica Neue"/>
                <a:sym typeface="Helvetica Neue"/>
              </a:rPr>
              <a:t>  multiqc -d .</a:t>
            </a:r>
            <a:endParaRPr/>
          </a:p>
        </p:txBody>
      </p:sp>
      <p:pic>
        <p:nvPicPr>
          <p:cNvPr descr="Oval Oval" id="367" name="Google Shape;367;p26"/>
          <p:cNvPicPr preferRelativeResize="0"/>
          <p:nvPr/>
        </p:nvPicPr>
        <p:blipFill rotWithShape="1">
          <a:blip r:embed="rId4">
            <a:alphaModFix/>
          </a:blip>
          <a:srcRect b="0" l="0" r="0" t="0"/>
          <a:stretch/>
        </p:blipFill>
        <p:spPr>
          <a:xfrm>
            <a:off x="16540323" y="6299395"/>
            <a:ext cx="4130296" cy="1117210"/>
          </a:xfrm>
          <a:prstGeom prst="rect">
            <a:avLst/>
          </a:prstGeom>
          <a:noFill/>
          <a:ln>
            <a:noFill/>
          </a:ln>
        </p:spPr>
      </p:pic>
      <p:sp>
        <p:nvSpPr>
          <p:cNvPr id="368" name="Google Shape;368;p26"/>
          <p:cNvSpPr txBox="1"/>
          <p:nvPr/>
        </p:nvSpPr>
        <p:spPr>
          <a:xfrm>
            <a:off x="19667322" y="12974951"/>
            <a:ext cx="4453129" cy="671933"/>
          </a:xfrm>
          <a:prstGeom prst="rect">
            <a:avLst/>
          </a:prstGeom>
          <a:noFill/>
          <a:ln>
            <a:noFill/>
          </a:ln>
        </p:spPr>
        <p:txBody>
          <a:bodyPr anchorCtr="0" anchor="ctr" bIns="50800" lIns="50800" spcFirstLastPara="1" rIns="50800" wrap="square" tIns="50800">
            <a:spAutoFit/>
          </a:bodyPr>
          <a:lstStyle/>
          <a:p>
            <a:pPr indent="0" lvl="0" marL="0" marR="0" rtl="0" algn="l">
              <a:lnSpc>
                <a:spcPct val="153846"/>
              </a:lnSpc>
              <a:spcBef>
                <a:spcPts val="0"/>
              </a:spcBef>
              <a:spcAft>
                <a:spcPts val="0"/>
              </a:spcAft>
              <a:buClr>
                <a:srgbClr val="0000EE"/>
              </a:buClr>
              <a:buSzPts val="3900"/>
              <a:buFont typeface="Helvetica Neue"/>
              <a:buNone/>
            </a:pPr>
            <a:r>
              <a:rPr b="0" i="1" lang="en-US" sz="3900" u="sng" cap="none" strike="noStrike">
                <a:solidFill>
                  <a:srgbClr val="0000EE"/>
                </a:solidFill>
                <a:latin typeface="Helvetica Neue"/>
                <a:ea typeface="Helvetica Neue"/>
                <a:cs typeface="Helvetica Neue"/>
                <a:sym typeface="Helvetica Neue"/>
                <a:hlinkClick r:id="rId5">
                  <a:extLst>
                    <a:ext uri="{A12FA001-AC4F-418D-AE19-62706E023703}">
                      <ahyp:hlinkClr val="tx"/>
                    </a:ext>
                  </a:extLst>
                </a:hlinkClick>
              </a:rPr>
              <a:t>https://multiqc.info/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372" name="Shape 372"/>
        <p:cNvGrpSpPr/>
        <p:nvPr/>
      </p:nvGrpSpPr>
      <p:grpSpPr>
        <a:xfrm>
          <a:off x="0" y="0"/>
          <a:ext cx="0" cy="0"/>
          <a:chOff x="0" y="0"/>
          <a:chExt cx="0" cy="0"/>
        </a:xfrm>
      </p:grpSpPr>
      <p:sp>
        <p:nvSpPr>
          <p:cNvPr id="373" name="Google Shape;373;p27"/>
          <p:cNvSpPr txBox="1"/>
          <p:nvPr/>
        </p:nvSpPr>
        <p:spPr>
          <a:xfrm>
            <a:off x="3900769" y="4756113"/>
            <a:ext cx="16582462" cy="1920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9051"/>
              </a:buClr>
              <a:buSzPts val="11700"/>
              <a:buFont typeface="Helvetica Neue"/>
              <a:buNone/>
            </a:pPr>
            <a:r>
              <a:rPr b="1" i="0" lang="en-US" sz="11700" u="none" cap="none" strike="noStrike">
                <a:solidFill>
                  <a:srgbClr val="009051"/>
                </a:solidFill>
                <a:latin typeface="Helvetica Neue"/>
                <a:ea typeface="Helvetica Neue"/>
                <a:cs typeface="Helvetica Neue"/>
                <a:sym typeface="Helvetica Neue"/>
              </a:rPr>
              <a:t>MultiQC</a:t>
            </a:r>
            <a:r>
              <a:rPr b="1" i="0" lang="en-US" sz="11700" u="none" cap="none" strike="noStrike">
                <a:solidFill>
                  <a:srgbClr val="000000"/>
                </a:solidFill>
                <a:latin typeface="Helvetica Neue"/>
                <a:ea typeface="Helvetica Neue"/>
                <a:cs typeface="Helvetica Neue"/>
                <a:sym typeface="Helvetica Neue"/>
              </a:rPr>
              <a:t> demonstration</a:t>
            </a:r>
            <a:endParaRPr/>
          </a:p>
        </p:txBody>
      </p:sp>
      <p:sp>
        <p:nvSpPr>
          <p:cNvPr id="374" name="Google Shape;374;p27"/>
          <p:cNvSpPr txBox="1"/>
          <p:nvPr/>
        </p:nvSpPr>
        <p:spPr>
          <a:xfrm>
            <a:off x="1844547" y="7231316"/>
            <a:ext cx="20694905" cy="1082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200"/>
              <a:buFont typeface="Helvetica Neue Light"/>
              <a:buNone/>
            </a:pPr>
            <a:r>
              <a:rPr b="0" i="0" lang="en-US" sz="6200" u="none" cap="none" strike="noStrike">
                <a:solidFill>
                  <a:srgbClr val="000000"/>
                </a:solidFill>
                <a:latin typeface="Helvetica Neue Light"/>
                <a:ea typeface="Helvetica Neue Light"/>
                <a:cs typeface="Helvetica Neue Light"/>
                <a:sym typeface="Helvetica Neue Light"/>
              </a:rPr>
              <a:t>(Again, need to be in the appropriate conda environment!)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378" name="Shape 378"/>
        <p:cNvGrpSpPr/>
        <p:nvPr/>
      </p:nvGrpSpPr>
      <p:grpSpPr>
        <a:xfrm>
          <a:off x="0" y="0"/>
          <a:ext cx="0" cy="0"/>
          <a:chOff x="0" y="0"/>
          <a:chExt cx="0" cy="0"/>
        </a:xfrm>
      </p:grpSpPr>
      <p:pic>
        <p:nvPicPr>
          <p:cNvPr descr="Screen Shot 2023-01-22 at 10.45.22 PM.png" id="379" name="Google Shape;379;p28"/>
          <p:cNvPicPr preferRelativeResize="0"/>
          <p:nvPr/>
        </p:nvPicPr>
        <p:blipFill rotWithShape="1">
          <a:blip r:embed="rId3">
            <a:alphaModFix/>
          </a:blip>
          <a:srcRect b="0" l="0" r="0" t="0"/>
          <a:stretch/>
        </p:blipFill>
        <p:spPr>
          <a:xfrm>
            <a:off x="2670630" y="1948655"/>
            <a:ext cx="19042740" cy="9939381"/>
          </a:xfrm>
          <a:prstGeom prst="rect">
            <a:avLst/>
          </a:prstGeom>
          <a:noFill/>
          <a:ln>
            <a:noFill/>
          </a:ln>
          <a:effectLst>
            <a:outerShdw blurRad="508000" rotWithShape="0" dir="5400000" dist="50800">
              <a:srgbClr val="000000">
                <a:alpha val="50980"/>
              </a:srgbClr>
            </a:outerShdw>
          </a:effectLst>
        </p:spPr>
      </p:pic>
      <p:sp>
        <p:nvSpPr>
          <p:cNvPr id="380" name="Google Shape;380;p28"/>
          <p:cNvSpPr txBox="1"/>
          <p:nvPr/>
        </p:nvSpPr>
        <p:spPr>
          <a:xfrm>
            <a:off x="2343556" y="439794"/>
            <a:ext cx="19696889"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Summarize outputs with multiQC</a:t>
            </a:r>
            <a:endParaRPr/>
          </a:p>
        </p:txBody>
      </p:sp>
      <p:sp>
        <p:nvSpPr>
          <p:cNvPr id="381" name="Google Shape;381;p28"/>
          <p:cNvSpPr txBox="1"/>
          <p:nvPr/>
        </p:nvSpPr>
        <p:spPr>
          <a:xfrm>
            <a:off x="2343556" y="12161821"/>
            <a:ext cx="19696888" cy="1235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200"/>
              <a:buFont typeface="Helvetica Neue"/>
              <a:buNone/>
            </a:pPr>
            <a:r>
              <a:rPr b="1" i="0" lang="en-US" sz="7200" u="none" cap="none" strike="noStrike">
                <a:solidFill>
                  <a:srgbClr val="000000"/>
                </a:solidFill>
                <a:latin typeface="Helvetica Neue"/>
                <a:ea typeface="Helvetica Neue"/>
                <a:cs typeface="Helvetica Neue"/>
                <a:sym typeface="Helvetica Neue"/>
              </a:rPr>
              <a:t>Easy to run:</a:t>
            </a:r>
            <a:r>
              <a:rPr b="1" i="0" lang="en-US" sz="7200" u="none" cap="none" strike="noStrike">
                <a:solidFill>
                  <a:srgbClr val="C82506"/>
                </a:solidFill>
                <a:latin typeface="Helvetica Neue"/>
                <a:ea typeface="Helvetica Neue"/>
                <a:cs typeface="Helvetica Neue"/>
                <a:sym typeface="Helvetica Neue"/>
              </a:rPr>
              <a:t>  multiqc -d .</a:t>
            </a:r>
            <a:endParaRPr/>
          </a:p>
        </p:txBody>
      </p:sp>
      <p:pic>
        <p:nvPicPr>
          <p:cNvPr descr="Oval Oval" id="382" name="Google Shape;382;p28"/>
          <p:cNvPicPr preferRelativeResize="0"/>
          <p:nvPr/>
        </p:nvPicPr>
        <p:blipFill rotWithShape="1">
          <a:blip r:embed="rId4">
            <a:alphaModFix/>
          </a:blip>
          <a:srcRect b="0" l="0" r="0" t="0"/>
          <a:stretch/>
        </p:blipFill>
        <p:spPr>
          <a:xfrm>
            <a:off x="16540323" y="6299395"/>
            <a:ext cx="4130296" cy="1117210"/>
          </a:xfrm>
          <a:prstGeom prst="rect">
            <a:avLst/>
          </a:prstGeom>
          <a:noFill/>
          <a:ln>
            <a:noFill/>
          </a:ln>
        </p:spPr>
      </p:pic>
      <p:sp>
        <p:nvSpPr>
          <p:cNvPr id="383" name="Google Shape;383;p28"/>
          <p:cNvSpPr txBox="1"/>
          <p:nvPr/>
        </p:nvSpPr>
        <p:spPr>
          <a:xfrm>
            <a:off x="19667322" y="12974951"/>
            <a:ext cx="4453129" cy="671933"/>
          </a:xfrm>
          <a:prstGeom prst="rect">
            <a:avLst/>
          </a:prstGeom>
          <a:noFill/>
          <a:ln>
            <a:noFill/>
          </a:ln>
        </p:spPr>
        <p:txBody>
          <a:bodyPr anchorCtr="0" anchor="ctr" bIns="50800" lIns="50800" spcFirstLastPara="1" rIns="50800" wrap="square" tIns="50800">
            <a:spAutoFit/>
          </a:bodyPr>
          <a:lstStyle/>
          <a:p>
            <a:pPr indent="0" lvl="0" marL="0" marR="0" rtl="0" algn="l">
              <a:lnSpc>
                <a:spcPct val="153846"/>
              </a:lnSpc>
              <a:spcBef>
                <a:spcPts val="0"/>
              </a:spcBef>
              <a:spcAft>
                <a:spcPts val="0"/>
              </a:spcAft>
              <a:buClr>
                <a:srgbClr val="0000EE"/>
              </a:buClr>
              <a:buSzPts val="3900"/>
              <a:buFont typeface="Helvetica Neue"/>
              <a:buNone/>
            </a:pPr>
            <a:r>
              <a:rPr b="0" i="1" lang="en-US" sz="3900" u="sng" cap="none" strike="noStrike">
                <a:solidFill>
                  <a:srgbClr val="0000EE"/>
                </a:solidFill>
                <a:latin typeface="Helvetica Neue"/>
                <a:ea typeface="Helvetica Neue"/>
                <a:cs typeface="Helvetica Neue"/>
                <a:sym typeface="Helvetica Neue"/>
                <a:hlinkClick r:id="rId5">
                  <a:extLst>
                    <a:ext uri="{A12FA001-AC4F-418D-AE19-62706E023703}">
                      <ahyp:hlinkClr val="tx"/>
                    </a:ext>
                  </a:extLst>
                </a:hlinkClick>
              </a:rPr>
              <a:t>https://multiqc.info/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387" name="Shape 387"/>
        <p:cNvGrpSpPr/>
        <p:nvPr/>
      </p:nvGrpSpPr>
      <p:grpSpPr>
        <a:xfrm>
          <a:off x="0" y="0"/>
          <a:ext cx="0" cy="0"/>
          <a:chOff x="0" y="0"/>
          <a:chExt cx="0" cy="0"/>
        </a:xfrm>
      </p:grpSpPr>
      <p:sp>
        <p:nvSpPr>
          <p:cNvPr id="388" name="Google Shape;388;p29"/>
          <p:cNvSpPr txBox="1"/>
          <p:nvPr/>
        </p:nvSpPr>
        <p:spPr>
          <a:xfrm>
            <a:off x="8621588" y="5650335"/>
            <a:ext cx="7140824"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End of part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92" name="Shape 392"/>
        <p:cNvGrpSpPr/>
        <p:nvPr/>
      </p:nvGrpSpPr>
      <p:grpSpPr>
        <a:xfrm>
          <a:off x="0" y="0"/>
          <a:ext cx="0" cy="0"/>
          <a:chOff x="0" y="0"/>
          <a:chExt cx="0" cy="0"/>
        </a:xfrm>
      </p:grpSpPr>
      <p:sp>
        <p:nvSpPr>
          <p:cNvPr id="393" name="Google Shape;393;p30"/>
          <p:cNvSpPr txBox="1"/>
          <p:nvPr/>
        </p:nvSpPr>
        <p:spPr>
          <a:xfrm>
            <a:off x="3106766" y="6327349"/>
            <a:ext cx="5019540" cy="1768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300"/>
              <a:buFont typeface="Helvetica Neue"/>
              <a:buNone/>
            </a:pPr>
            <a:r>
              <a:rPr b="1" i="0" lang="en-US" sz="5300" u="none" cap="none" strike="noStrike">
                <a:solidFill>
                  <a:srgbClr val="000000"/>
                </a:solidFill>
                <a:latin typeface="Helvetica Neue"/>
                <a:ea typeface="Helvetica Neue"/>
                <a:cs typeface="Helvetica Neue"/>
                <a:sym typeface="Helvetica Neue"/>
              </a:rPr>
              <a:t>Quality assurance</a:t>
            </a:r>
            <a:endParaRPr/>
          </a:p>
        </p:txBody>
      </p:sp>
      <p:sp>
        <p:nvSpPr>
          <p:cNvPr id="394" name="Google Shape;394;p30"/>
          <p:cNvSpPr txBox="1"/>
          <p:nvPr/>
        </p:nvSpPr>
        <p:spPr>
          <a:xfrm>
            <a:off x="10333358" y="8027434"/>
            <a:ext cx="3951236" cy="765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100"/>
              <a:buFont typeface="Helvetica Neue"/>
              <a:buNone/>
            </a:pPr>
            <a:r>
              <a:rPr b="1" i="0" lang="en-US" sz="4100" u="none" cap="none" strike="noStrike">
                <a:solidFill>
                  <a:srgbClr val="000000"/>
                </a:solidFill>
                <a:latin typeface="Helvetica Neue"/>
                <a:ea typeface="Helvetica Neue"/>
                <a:cs typeface="Helvetica Neue"/>
                <a:sym typeface="Helvetica Neue"/>
              </a:rPr>
              <a:t>Read mapping</a:t>
            </a:r>
            <a:endParaRPr/>
          </a:p>
        </p:txBody>
      </p:sp>
      <p:sp>
        <p:nvSpPr>
          <p:cNvPr id="395" name="Google Shape;395;p30"/>
          <p:cNvSpPr txBox="1"/>
          <p:nvPr/>
        </p:nvSpPr>
        <p:spPr>
          <a:xfrm>
            <a:off x="16597834" y="6342519"/>
            <a:ext cx="3951236" cy="1768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300"/>
              <a:buFont typeface="Helvetica Neue"/>
              <a:buNone/>
            </a:pPr>
            <a:r>
              <a:rPr b="1" i="0" lang="en-US" sz="5300" u="none" cap="none" strike="noStrike">
                <a:solidFill>
                  <a:srgbClr val="000000"/>
                </a:solidFill>
                <a:latin typeface="Helvetica Neue"/>
                <a:ea typeface="Helvetica Neue"/>
                <a:cs typeface="Helvetica Neue"/>
                <a:sym typeface="Helvetica Neue"/>
              </a:rPr>
              <a:t>Summarize outputs</a:t>
            </a:r>
            <a:endParaRPr/>
          </a:p>
        </p:txBody>
      </p:sp>
      <p:pic>
        <p:nvPicPr>
          <p:cNvPr descr="fastqc.2b8ec76ae2e4.png" id="396" name="Google Shape;396;p30"/>
          <p:cNvPicPr preferRelativeResize="0"/>
          <p:nvPr/>
        </p:nvPicPr>
        <p:blipFill rotWithShape="1">
          <a:blip r:embed="rId3">
            <a:alphaModFix/>
          </a:blip>
          <a:srcRect b="0" l="0" r="0" t="0"/>
          <a:stretch/>
        </p:blipFill>
        <p:spPr>
          <a:xfrm>
            <a:off x="4739821" y="4821890"/>
            <a:ext cx="1523650" cy="1523649"/>
          </a:xfrm>
          <a:prstGeom prst="rect">
            <a:avLst/>
          </a:prstGeom>
          <a:noFill/>
          <a:ln>
            <a:noFill/>
          </a:ln>
        </p:spPr>
      </p:pic>
      <p:pic>
        <p:nvPicPr>
          <p:cNvPr descr="MultiQC_logo.png" id="397" name="Google Shape;397;p30"/>
          <p:cNvPicPr preferRelativeResize="0"/>
          <p:nvPr/>
        </p:nvPicPr>
        <p:blipFill rotWithShape="1">
          <a:blip r:embed="rId4">
            <a:alphaModFix/>
          </a:blip>
          <a:srcRect b="0" l="0" r="0" t="0"/>
          <a:stretch/>
        </p:blipFill>
        <p:spPr>
          <a:xfrm>
            <a:off x="16491644" y="5074205"/>
            <a:ext cx="3951236" cy="1049359"/>
          </a:xfrm>
          <a:prstGeom prst="rect">
            <a:avLst/>
          </a:prstGeom>
          <a:noFill/>
          <a:ln>
            <a:noFill/>
          </a:ln>
        </p:spPr>
      </p:pic>
      <p:pic>
        <p:nvPicPr>
          <p:cNvPr descr="download.jpeg" id="398" name="Google Shape;398;p30"/>
          <p:cNvPicPr preferRelativeResize="0"/>
          <p:nvPr/>
        </p:nvPicPr>
        <p:blipFill rotWithShape="1">
          <a:blip r:embed="rId5">
            <a:alphaModFix/>
          </a:blip>
          <a:srcRect b="0" l="0" r="0" t="0"/>
          <a:stretch/>
        </p:blipFill>
        <p:spPr>
          <a:xfrm>
            <a:off x="11228724" y="4569304"/>
            <a:ext cx="2160503" cy="1768476"/>
          </a:xfrm>
          <a:prstGeom prst="rect">
            <a:avLst/>
          </a:prstGeom>
          <a:noFill/>
          <a:ln>
            <a:noFill/>
          </a:ln>
        </p:spPr>
      </p:pic>
      <p:cxnSp>
        <p:nvCxnSpPr>
          <p:cNvPr id="399" name="Google Shape;399;p30"/>
          <p:cNvCxnSpPr/>
          <p:nvPr/>
        </p:nvCxnSpPr>
        <p:spPr>
          <a:xfrm>
            <a:off x="7971305" y="7211586"/>
            <a:ext cx="2344771" cy="1"/>
          </a:xfrm>
          <a:prstGeom prst="straightConnector1">
            <a:avLst/>
          </a:prstGeom>
          <a:noFill/>
          <a:ln cap="flat" cmpd="sng" w="127000">
            <a:solidFill>
              <a:srgbClr val="000000"/>
            </a:solidFill>
            <a:prstDash val="solid"/>
            <a:miter lim="400000"/>
            <a:headEnd len="sm" w="sm" type="none"/>
            <a:tailEnd len="med" w="med" type="triangle"/>
          </a:ln>
        </p:spPr>
      </p:cxnSp>
      <p:cxnSp>
        <p:nvCxnSpPr>
          <p:cNvPr id="400" name="Google Shape;400;p30"/>
          <p:cNvCxnSpPr/>
          <p:nvPr/>
        </p:nvCxnSpPr>
        <p:spPr>
          <a:xfrm>
            <a:off x="13969122" y="7211586"/>
            <a:ext cx="2344770" cy="1"/>
          </a:xfrm>
          <a:prstGeom prst="straightConnector1">
            <a:avLst/>
          </a:prstGeom>
          <a:noFill/>
          <a:ln cap="flat" cmpd="sng" w="127000">
            <a:solidFill>
              <a:srgbClr val="000000"/>
            </a:solidFill>
            <a:prstDash val="solid"/>
            <a:miter lim="400000"/>
            <a:headEnd len="sm" w="sm" type="none"/>
            <a:tailEnd len="med" w="med" type="triangle"/>
          </a:ln>
        </p:spPr>
      </p:cxnSp>
      <p:sp>
        <p:nvSpPr>
          <p:cNvPr id="401" name="Google Shape;401;p30"/>
          <p:cNvSpPr txBox="1"/>
          <p:nvPr/>
        </p:nvSpPr>
        <p:spPr>
          <a:xfrm>
            <a:off x="703176" y="614665"/>
            <a:ext cx="22977649" cy="1473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How do we </a:t>
            </a:r>
            <a:r>
              <a:rPr b="1" i="0" lang="en-US" sz="9000" u="none" cap="none" strike="noStrike">
                <a:solidFill>
                  <a:srgbClr val="EB220C"/>
                </a:solidFill>
                <a:latin typeface="Helvetica Neue"/>
                <a:ea typeface="Helvetica Neue"/>
                <a:cs typeface="Helvetica Neue"/>
                <a:sym typeface="Helvetica Neue"/>
              </a:rPr>
              <a:t>automate</a:t>
            </a:r>
            <a:r>
              <a:rPr b="1" i="0" lang="en-US" sz="9000" u="none" cap="none" strike="noStrike">
                <a:solidFill>
                  <a:srgbClr val="000000"/>
                </a:solidFill>
                <a:latin typeface="Helvetica Neue"/>
                <a:ea typeface="Helvetica Neue"/>
                <a:cs typeface="Helvetica Neue"/>
                <a:sym typeface="Helvetica Neue"/>
              </a:rPr>
              <a:t> for many fastq files?</a:t>
            </a:r>
            <a:endParaRPr/>
          </a:p>
        </p:txBody>
      </p:sp>
      <p:sp>
        <p:nvSpPr>
          <p:cNvPr id="402" name="Google Shape;402;p30"/>
          <p:cNvSpPr txBox="1"/>
          <p:nvPr/>
        </p:nvSpPr>
        <p:spPr>
          <a:xfrm>
            <a:off x="5368943" y="10482265"/>
            <a:ext cx="13646113" cy="11811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7100"/>
              <a:buFont typeface="Helvetica Neue"/>
              <a:buNone/>
            </a:pPr>
            <a:r>
              <a:rPr b="0" i="1" lang="en-US" sz="7100" u="none" cap="none" strike="noStrike">
                <a:solidFill>
                  <a:srgbClr val="000000"/>
                </a:solidFill>
                <a:latin typeface="Helvetica Neue"/>
                <a:ea typeface="Helvetica Neue"/>
                <a:cs typeface="Helvetica Neue"/>
                <a:sym typeface="Helvetica Neue"/>
              </a:rPr>
              <a:t>None of this used R/bioconductor</a:t>
            </a:r>
            <a:endParaRPr/>
          </a:p>
        </p:txBody>
      </p:sp>
      <p:sp>
        <p:nvSpPr>
          <p:cNvPr id="403" name="Google Shape;403;p30"/>
          <p:cNvSpPr txBox="1"/>
          <p:nvPr/>
        </p:nvSpPr>
        <p:spPr>
          <a:xfrm>
            <a:off x="10333358" y="6457169"/>
            <a:ext cx="3951236" cy="1387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100"/>
              <a:buFont typeface="Helvetica Neue"/>
              <a:buNone/>
            </a:pPr>
            <a:r>
              <a:rPr b="1" i="0" lang="en-US" sz="4100" u="none" cap="none" strike="noStrike">
                <a:solidFill>
                  <a:srgbClr val="000000"/>
                </a:solidFill>
                <a:latin typeface="Helvetica Neue"/>
                <a:ea typeface="Helvetica Neue"/>
                <a:cs typeface="Helvetica Neue"/>
                <a:sym typeface="Helvetica Neue"/>
              </a:rPr>
              <a:t>Index construction</a:t>
            </a:r>
            <a:endParaRPr/>
          </a:p>
        </p:txBody>
      </p:sp>
      <p:sp>
        <p:nvSpPr>
          <p:cNvPr id="404" name="Google Shape;404;p30"/>
          <p:cNvSpPr txBox="1"/>
          <p:nvPr/>
        </p:nvSpPr>
        <p:spPr>
          <a:xfrm>
            <a:off x="12068945" y="7530858"/>
            <a:ext cx="480061"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08" name="Shape 408"/>
        <p:cNvGrpSpPr/>
        <p:nvPr/>
      </p:nvGrpSpPr>
      <p:grpSpPr>
        <a:xfrm>
          <a:off x="0" y="0"/>
          <a:ext cx="0" cy="0"/>
          <a:chOff x="0" y="0"/>
          <a:chExt cx="0" cy="0"/>
        </a:xfrm>
      </p:grpSpPr>
      <p:sp>
        <p:nvSpPr>
          <p:cNvPr id="409" name="Google Shape;409;p31"/>
          <p:cNvSpPr txBox="1"/>
          <p:nvPr/>
        </p:nvSpPr>
        <p:spPr>
          <a:xfrm>
            <a:off x="3743399" y="449173"/>
            <a:ext cx="16897202" cy="25177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Automate using shell scripts</a:t>
            </a:r>
            <a:endParaRPr/>
          </a:p>
          <a:p>
            <a:pPr indent="0" lvl="0" marL="0" marR="0" rtl="0" algn="ctr">
              <a:lnSpc>
                <a:spcPct val="100000"/>
              </a:lnSpc>
              <a:spcBef>
                <a:spcPts val="0"/>
              </a:spcBef>
              <a:spcAft>
                <a:spcPts val="0"/>
              </a:spcAft>
              <a:buClr>
                <a:srgbClr val="000000"/>
              </a:buClr>
              <a:buSzPts val="6600"/>
              <a:buFont typeface="Helvetica Neue Light"/>
              <a:buNone/>
            </a:pPr>
            <a:r>
              <a:rPr b="0" i="0" lang="en-US" sz="6600" u="none" cap="none" strike="noStrike">
                <a:solidFill>
                  <a:srgbClr val="000000"/>
                </a:solidFill>
                <a:latin typeface="Helvetica Neue Light"/>
                <a:ea typeface="Helvetica Neue Light"/>
                <a:cs typeface="Helvetica Neue Light"/>
                <a:sym typeface="Helvetica Neue Light"/>
              </a:rPr>
              <a:t>readMapping.sh</a:t>
            </a:r>
            <a:endParaRPr/>
          </a:p>
        </p:txBody>
      </p:sp>
      <p:grpSp>
        <p:nvGrpSpPr>
          <p:cNvPr id="410" name="Google Shape;410;p31"/>
          <p:cNvGrpSpPr/>
          <p:nvPr/>
        </p:nvGrpSpPr>
        <p:grpSpPr>
          <a:xfrm>
            <a:off x="4146167" y="4075899"/>
            <a:ext cx="13497332" cy="5282132"/>
            <a:chOff x="0" y="0"/>
            <a:chExt cx="13497329" cy="5282130"/>
          </a:xfrm>
        </p:grpSpPr>
        <p:sp>
          <p:nvSpPr>
            <p:cNvPr id="411" name="Google Shape;411;p31"/>
            <p:cNvSpPr txBox="1"/>
            <p:nvPr/>
          </p:nvSpPr>
          <p:spPr>
            <a:xfrm>
              <a:off x="0" y="607606"/>
              <a:ext cx="13017403" cy="4197289"/>
            </a:xfrm>
            <a:prstGeom prst="rect">
              <a:avLst/>
            </a:prstGeom>
            <a:noFill/>
            <a:ln>
              <a:noFill/>
            </a:ln>
          </p:spPr>
          <p:txBody>
            <a:bodyPr anchorCtr="0" anchor="ctr" bIns="50800" lIns="50800" spcFirstLastPara="1" rIns="50800" wrap="square" tIns="50800">
              <a:spAutoFit/>
            </a:bodyPr>
            <a:lstStyle/>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kallisto quant </a:t>
              </a:r>
              <a:r>
                <a:rPr b="1" i="1" lang="en-US" sz="46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-i Homo_sapiens.GRCh38.cdna.all.index </a:t>
              </a:r>
              <a:r>
                <a:rPr b="1" i="1" lang="en-US" sz="46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-o test </a:t>
              </a:r>
              <a:r>
                <a:rPr b="1" i="1" lang="en-US" sz="46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-t 4 </a:t>
              </a:r>
              <a:r>
                <a:rPr b="1" i="1" lang="en-US" sz="46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--single -l 250 -s 30 </a:t>
              </a:r>
              <a:r>
                <a:rPr b="1" i="1" lang="en-US" sz="4600" u="none" cap="none" strike="noStrike">
                  <a:solidFill>
                    <a:srgbClr val="FF2F92"/>
                  </a:solidFill>
                  <a:latin typeface="Arial"/>
                  <a:ea typeface="Arial"/>
                  <a:cs typeface="Arial"/>
                  <a:sym typeface="Arial"/>
                </a:rPr>
                <a:t>\</a:t>
              </a:r>
              <a:endParaRPr/>
            </a:p>
            <a:p>
              <a:pPr indent="1333500" lvl="3" marL="0" marR="0" rtl="0" algn="l">
                <a:lnSpc>
                  <a:spcPct val="100000"/>
                </a:lnSpc>
                <a:spcBef>
                  <a:spcPts val="0"/>
                </a:spcBef>
                <a:spcAft>
                  <a:spcPts val="0"/>
                </a:spcAft>
                <a:buClr>
                  <a:srgbClr val="000000"/>
                </a:buClr>
                <a:buSzPts val="4600"/>
                <a:buFont typeface="Arial"/>
                <a:buNone/>
              </a:pPr>
              <a:r>
                <a:rPr b="0" i="1" lang="en-US" sz="4600" u="none" cap="none" strike="noStrike">
                  <a:solidFill>
                    <a:srgbClr val="000000"/>
                  </a:solidFill>
                  <a:latin typeface="Arial"/>
                  <a:ea typeface="Arial"/>
                  <a:cs typeface="Arial"/>
                  <a:sym typeface="Arial"/>
                </a:rPr>
                <a:t>SRR8668755_1M_subsample.fastq</a:t>
              </a:r>
              <a:endParaRPr/>
            </a:p>
          </p:txBody>
        </p:sp>
        <p:sp>
          <p:nvSpPr>
            <p:cNvPr id="412" name="Google Shape;412;p31"/>
            <p:cNvSpPr/>
            <p:nvPr/>
          </p:nvSpPr>
          <p:spPr>
            <a:xfrm>
              <a:off x="1843416" y="0"/>
              <a:ext cx="11653913" cy="5282130"/>
            </a:xfrm>
            <a:prstGeom prst="roundRect">
              <a:avLst>
                <a:gd fmla="val 14692" name="adj"/>
              </a:avLst>
            </a:prstGeom>
            <a:solidFill>
              <a:srgbClr val="EF7001">
                <a:alpha val="2470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pic>
        <p:nvPicPr>
          <p:cNvPr descr="Screenshot 2020-04-20 16.56.54.png" id="413" name="Google Shape;413;p31"/>
          <p:cNvPicPr preferRelativeResize="0"/>
          <p:nvPr/>
        </p:nvPicPr>
        <p:blipFill rotWithShape="1">
          <a:blip r:embed="rId3">
            <a:alphaModFix/>
          </a:blip>
          <a:srcRect b="0" l="0" r="0" t="0"/>
          <a:stretch/>
        </p:blipFill>
        <p:spPr>
          <a:xfrm>
            <a:off x="3212446" y="3248125"/>
            <a:ext cx="18463640" cy="11225722"/>
          </a:xfrm>
          <a:prstGeom prst="rect">
            <a:avLst/>
          </a:prstGeom>
          <a:noFill/>
          <a:ln>
            <a:noFill/>
          </a:ln>
          <a:effectLst>
            <a:outerShdw blurRad="368300" rotWithShape="0" dir="5400000" dist="50800">
              <a:srgbClr val="000000">
                <a:alpha val="5098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17" name="Shape 417"/>
        <p:cNvGrpSpPr/>
        <p:nvPr/>
      </p:nvGrpSpPr>
      <p:grpSpPr>
        <a:xfrm>
          <a:off x="0" y="0"/>
          <a:ext cx="0" cy="0"/>
          <a:chOff x="0" y="0"/>
          <a:chExt cx="0" cy="0"/>
        </a:xfrm>
      </p:grpSpPr>
      <p:pic>
        <p:nvPicPr>
          <p:cNvPr descr="MBAK-1100-portrait.jpg" id="418" name="Google Shape;418;p32"/>
          <p:cNvPicPr preferRelativeResize="0"/>
          <p:nvPr/>
        </p:nvPicPr>
        <p:blipFill rotWithShape="1">
          <a:blip r:embed="rId3">
            <a:alphaModFix amt="12235"/>
          </a:blip>
          <a:srcRect b="0" l="0" r="0" t="0"/>
          <a:stretch/>
        </p:blipFill>
        <p:spPr>
          <a:xfrm>
            <a:off x="-47569" y="-51676"/>
            <a:ext cx="24567736" cy="13819352"/>
          </a:xfrm>
          <a:prstGeom prst="rect">
            <a:avLst/>
          </a:prstGeom>
          <a:noFill/>
          <a:ln>
            <a:noFill/>
          </a:ln>
        </p:spPr>
      </p:pic>
      <p:sp>
        <p:nvSpPr>
          <p:cNvPr id="419" name="Google Shape;419;p32"/>
          <p:cNvSpPr txBox="1"/>
          <p:nvPr/>
        </p:nvSpPr>
        <p:spPr>
          <a:xfrm>
            <a:off x="6462557" y="649369"/>
            <a:ext cx="11458886"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Pulling it all together</a:t>
            </a:r>
            <a:endParaRPr/>
          </a:p>
        </p:txBody>
      </p:sp>
      <p:pic>
        <p:nvPicPr>
          <p:cNvPr descr="Screenshot 2020-04-20 17.06.04.png" id="420" name="Google Shape;420;p32"/>
          <p:cNvPicPr preferRelativeResize="0"/>
          <p:nvPr/>
        </p:nvPicPr>
        <p:blipFill rotWithShape="1">
          <a:blip r:embed="rId4">
            <a:alphaModFix/>
          </a:blip>
          <a:srcRect b="0" l="0" r="0" t="0"/>
          <a:stretch/>
        </p:blipFill>
        <p:spPr>
          <a:xfrm>
            <a:off x="4069799" y="4028731"/>
            <a:ext cx="4816402" cy="7649580"/>
          </a:xfrm>
          <a:prstGeom prst="rect">
            <a:avLst/>
          </a:prstGeom>
          <a:noFill/>
          <a:ln>
            <a:noFill/>
          </a:ln>
          <a:effectLst>
            <a:outerShdw blurRad="368300" rotWithShape="0" dir="5400000" dist="50800">
              <a:srgbClr val="000000">
                <a:alpha val="50980"/>
              </a:srgbClr>
            </a:outerShdw>
          </a:effectLst>
        </p:spPr>
      </p:pic>
      <p:pic>
        <p:nvPicPr>
          <p:cNvPr descr="Screenshot 2020-04-20 17.06.38.png" id="421" name="Google Shape;421;p32"/>
          <p:cNvPicPr preferRelativeResize="0"/>
          <p:nvPr/>
        </p:nvPicPr>
        <p:blipFill rotWithShape="1">
          <a:blip r:embed="rId5">
            <a:alphaModFix/>
          </a:blip>
          <a:srcRect b="0" l="0" r="0" t="0"/>
          <a:stretch/>
        </p:blipFill>
        <p:spPr>
          <a:xfrm>
            <a:off x="11431533" y="4028731"/>
            <a:ext cx="1905001" cy="8902701"/>
          </a:xfrm>
          <a:prstGeom prst="rect">
            <a:avLst/>
          </a:prstGeom>
          <a:noFill/>
          <a:ln>
            <a:noFill/>
          </a:ln>
          <a:effectLst>
            <a:outerShdw blurRad="368300" rotWithShape="0" dir="5400000" dist="50800">
              <a:srgbClr val="000000">
                <a:alpha val="50980"/>
              </a:srgbClr>
            </a:outerShdw>
          </a:effectLst>
        </p:spPr>
      </p:pic>
      <p:pic>
        <p:nvPicPr>
          <p:cNvPr descr="Screenshot 2020-04-20 17.07.03.png" id="422" name="Google Shape;422;p32"/>
          <p:cNvPicPr preferRelativeResize="0"/>
          <p:nvPr/>
        </p:nvPicPr>
        <p:blipFill rotWithShape="1">
          <a:blip r:embed="rId6">
            <a:alphaModFix/>
          </a:blip>
          <a:srcRect b="0" l="0" r="0" t="0"/>
          <a:stretch/>
        </p:blipFill>
        <p:spPr>
          <a:xfrm>
            <a:off x="16859587" y="4028731"/>
            <a:ext cx="2628901" cy="8890001"/>
          </a:xfrm>
          <a:prstGeom prst="rect">
            <a:avLst/>
          </a:prstGeom>
          <a:noFill/>
          <a:ln>
            <a:noFill/>
          </a:ln>
          <a:effectLst>
            <a:outerShdw blurRad="368300" rotWithShape="0" dir="5400000" dist="50800">
              <a:srgbClr val="000000">
                <a:alpha val="50980"/>
              </a:srgbClr>
            </a:outerShdw>
          </a:effectLst>
        </p:spPr>
      </p:pic>
      <p:sp>
        <p:nvSpPr>
          <p:cNvPr id="423" name="Google Shape;423;p32"/>
          <p:cNvSpPr txBox="1"/>
          <p:nvPr/>
        </p:nvSpPr>
        <p:spPr>
          <a:xfrm>
            <a:off x="5041864" y="2949498"/>
            <a:ext cx="2902611"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Fastq files</a:t>
            </a:r>
            <a:endParaRPr/>
          </a:p>
        </p:txBody>
      </p:sp>
      <p:sp>
        <p:nvSpPr>
          <p:cNvPr id="424" name="Google Shape;424;p32"/>
          <p:cNvSpPr txBox="1"/>
          <p:nvPr/>
        </p:nvSpPr>
        <p:spPr>
          <a:xfrm>
            <a:off x="10224912" y="2949498"/>
            <a:ext cx="4348582"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Kallisto outputs</a:t>
            </a:r>
            <a:endParaRPr/>
          </a:p>
        </p:txBody>
      </p:sp>
      <p:sp>
        <p:nvSpPr>
          <p:cNvPr id="425" name="Google Shape;425;p32"/>
          <p:cNvSpPr txBox="1"/>
          <p:nvPr/>
        </p:nvSpPr>
        <p:spPr>
          <a:xfrm>
            <a:off x="16014917" y="2837979"/>
            <a:ext cx="422483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Fastqc outputs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1" name="Shape 101"/>
        <p:cNvGrpSpPr/>
        <p:nvPr/>
      </p:nvGrpSpPr>
      <p:grpSpPr>
        <a:xfrm>
          <a:off x="0" y="0"/>
          <a:ext cx="0" cy="0"/>
          <a:chOff x="0" y="0"/>
          <a:chExt cx="0" cy="0"/>
        </a:xfrm>
      </p:grpSpPr>
      <p:sp>
        <p:nvSpPr>
          <p:cNvPr id="102" name="Google Shape;102;p3"/>
          <p:cNvSpPr txBox="1"/>
          <p:nvPr/>
        </p:nvSpPr>
        <p:spPr>
          <a:xfrm>
            <a:off x="1865575" y="3908725"/>
            <a:ext cx="20652900" cy="4281900"/>
          </a:xfrm>
          <a:prstGeom prst="rect">
            <a:avLst/>
          </a:prstGeom>
          <a:noFill/>
          <a:ln>
            <a:noFill/>
          </a:ln>
        </p:spPr>
        <p:txBody>
          <a:bodyPr anchorCtr="0" anchor="ctr" bIns="71425" lIns="71425" spcFirstLastPara="1" rIns="71425" wrap="square" tIns="71425">
            <a:spAutoFit/>
          </a:bodyPr>
          <a:lstStyle/>
          <a:p>
            <a:pPr indent="-533400" lvl="0" marL="457200" marR="0" rtl="0" algn="l">
              <a:lnSpc>
                <a:spcPct val="115000"/>
              </a:lnSpc>
              <a:spcBef>
                <a:spcPts val="0"/>
              </a:spcBef>
              <a:spcAft>
                <a:spcPts val="0"/>
              </a:spcAft>
              <a:buClr>
                <a:srgbClr val="000000"/>
              </a:buClr>
              <a:buSzPts val="4800"/>
              <a:buFont typeface="Arial"/>
              <a:buChar char="●"/>
            </a:pPr>
            <a:r>
              <a:rPr b="1" i="0" lang="en-US" sz="4800" u="none" cap="none" strike="noStrike">
                <a:solidFill>
                  <a:srgbClr val="000000"/>
                </a:solidFill>
                <a:latin typeface="Arial"/>
                <a:ea typeface="Arial"/>
                <a:cs typeface="Arial"/>
                <a:sym typeface="Arial"/>
              </a:rPr>
              <a:t>You have the current version of R, RStudio, and Bioconductor</a:t>
            </a:r>
            <a:endParaRPr sz="4800"/>
          </a:p>
          <a:p>
            <a:pPr indent="-533400" lvl="0" marL="457200" marR="0" rtl="0" algn="l">
              <a:lnSpc>
                <a:spcPct val="115000"/>
              </a:lnSpc>
              <a:spcBef>
                <a:spcPts val="0"/>
              </a:spcBef>
              <a:spcAft>
                <a:spcPts val="0"/>
              </a:spcAft>
              <a:buClr>
                <a:srgbClr val="000000"/>
              </a:buClr>
              <a:buSzPts val="4800"/>
              <a:buFont typeface="Arial"/>
              <a:buChar char="●"/>
            </a:pPr>
            <a:r>
              <a:rPr b="1" i="0" lang="en-US" sz="4800" u="none" cap="none" strike="noStrike">
                <a:solidFill>
                  <a:srgbClr val="000000"/>
                </a:solidFill>
                <a:latin typeface="Arial"/>
                <a:ea typeface="Arial"/>
                <a:cs typeface="Arial"/>
                <a:sym typeface="Arial"/>
              </a:rPr>
              <a:t>You have a basic understanding of RStudio interface and R pkgs </a:t>
            </a:r>
            <a:endParaRPr sz="4800"/>
          </a:p>
          <a:p>
            <a:pPr indent="-533400" lvl="0" marL="457200" marR="0" rtl="0" algn="l">
              <a:lnSpc>
                <a:spcPct val="115000"/>
              </a:lnSpc>
              <a:spcBef>
                <a:spcPts val="0"/>
              </a:spcBef>
              <a:spcAft>
                <a:spcPts val="0"/>
              </a:spcAft>
              <a:buClr>
                <a:srgbClr val="000000"/>
              </a:buClr>
              <a:buSzPts val="4800"/>
              <a:buFont typeface="Arial"/>
              <a:buChar char="●"/>
            </a:pPr>
            <a:r>
              <a:rPr b="1" i="0" lang="en-US" sz="4800" u="none" cap="none" strike="noStrike">
                <a:solidFill>
                  <a:srgbClr val="000000"/>
                </a:solidFill>
                <a:latin typeface="Arial"/>
                <a:ea typeface="Arial"/>
                <a:cs typeface="Arial"/>
                <a:sym typeface="Arial"/>
              </a:rPr>
              <a:t>You know how to open Terminal (Mac) or Command Prompt (PC)</a:t>
            </a:r>
            <a:endParaRPr sz="4800"/>
          </a:p>
          <a:p>
            <a:pPr indent="-533400" lvl="0" marL="457200" marR="0" rtl="0" algn="l">
              <a:lnSpc>
                <a:spcPct val="115000"/>
              </a:lnSpc>
              <a:spcBef>
                <a:spcPts val="0"/>
              </a:spcBef>
              <a:spcAft>
                <a:spcPts val="0"/>
              </a:spcAft>
              <a:buClr>
                <a:srgbClr val="000000"/>
              </a:buClr>
              <a:buSzPts val="4800"/>
              <a:buFont typeface="Arial"/>
              <a:buChar char="●"/>
            </a:pPr>
            <a:r>
              <a:rPr b="1" i="0" lang="en-US" sz="4800" u="none" cap="none" strike="noStrike">
                <a:solidFill>
                  <a:srgbClr val="000000"/>
                </a:solidFill>
                <a:latin typeface="Arial"/>
                <a:ea typeface="Arial"/>
                <a:cs typeface="Arial"/>
                <a:sym typeface="Arial"/>
              </a:rPr>
              <a:t>You have a code-aware text editor (Sublime and/or VS Code)</a:t>
            </a:r>
            <a:endParaRPr sz="4800"/>
          </a:p>
          <a:p>
            <a:pPr indent="-533400" lvl="0" marL="457200" marR="0" rtl="0" algn="l">
              <a:lnSpc>
                <a:spcPct val="115000"/>
              </a:lnSpc>
              <a:spcBef>
                <a:spcPts val="0"/>
              </a:spcBef>
              <a:spcAft>
                <a:spcPts val="0"/>
              </a:spcAft>
              <a:buClr>
                <a:srgbClr val="666666"/>
              </a:buClr>
              <a:buSzPts val="4800"/>
              <a:buFont typeface="Arial"/>
              <a:buChar char="●"/>
            </a:pPr>
            <a:r>
              <a:rPr b="1" i="0" lang="en-US" sz="4800" u="none" cap="none" strike="noStrike">
                <a:solidFill>
                  <a:srgbClr val="666666"/>
                </a:solidFill>
                <a:latin typeface="Arial"/>
                <a:ea typeface="Arial"/>
                <a:cs typeface="Arial"/>
                <a:sym typeface="Arial"/>
              </a:rPr>
              <a:t>You have at least one Conda environment that contains Kallisto</a:t>
            </a:r>
            <a:endParaRPr sz="4800">
              <a:solidFill>
                <a:srgbClr val="666666"/>
              </a:solidFill>
            </a:endParaRPr>
          </a:p>
        </p:txBody>
      </p:sp>
      <p:sp>
        <p:nvSpPr>
          <p:cNvPr id="103" name="Google Shape;103;p3"/>
          <p:cNvSpPr txBox="1"/>
          <p:nvPr/>
        </p:nvSpPr>
        <p:spPr>
          <a:xfrm>
            <a:off x="4015823" y="542213"/>
            <a:ext cx="163524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What </a:t>
            </a:r>
            <a:r>
              <a:rPr b="1" lang="en-US" sz="9000">
                <a:latin typeface="Helvetica Neue"/>
                <a:ea typeface="Helvetica Neue"/>
                <a:cs typeface="Helvetica Neue"/>
                <a:sym typeface="Helvetica Neue"/>
              </a:rPr>
              <a:t>you should have</a:t>
            </a:r>
            <a:r>
              <a:rPr b="1" i="0" lang="en-US" sz="9000" u="none" cap="none" strike="noStrike">
                <a:solidFill>
                  <a:srgbClr val="000000"/>
                </a:solidFill>
                <a:latin typeface="Helvetica Neue"/>
                <a:ea typeface="Helvetica Neue"/>
                <a:cs typeface="Helvetica Neue"/>
                <a:sym typeface="Helvetica Neue"/>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29" name="Shape 429"/>
        <p:cNvGrpSpPr/>
        <p:nvPr/>
      </p:nvGrpSpPr>
      <p:grpSpPr>
        <a:xfrm>
          <a:off x="0" y="0"/>
          <a:ext cx="0" cy="0"/>
          <a:chOff x="0" y="0"/>
          <a:chExt cx="0" cy="0"/>
        </a:xfrm>
      </p:grpSpPr>
      <p:sp>
        <p:nvSpPr>
          <p:cNvPr id="430" name="Google Shape;430;p33"/>
          <p:cNvSpPr txBox="1"/>
          <p:nvPr/>
        </p:nvSpPr>
        <p:spPr>
          <a:xfrm>
            <a:off x="1592828" y="740353"/>
            <a:ext cx="21198344"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Read mapping is text pattern matching</a:t>
            </a:r>
            <a:endParaRPr/>
          </a:p>
        </p:txBody>
      </p:sp>
      <p:grpSp>
        <p:nvGrpSpPr>
          <p:cNvPr id="431" name="Google Shape;431;p33"/>
          <p:cNvGrpSpPr/>
          <p:nvPr/>
        </p:nvGrpSpPr>
        <p:grpSpPr>
          <a:xfrm>
            <a:off x="1183141" y="3881216"/>
            <a:ext cx="9665666" cy="5559147"/>
            <a:chOff x="0" y="-1"/>
            <a:chExt cx="9665664" cy="5559145"/>
          </a:xfrm>
        </p:grpSpPr>
        <p:sp>
          <p:nvSpPr>
            <p:cNvPr id="432" name="Google Shape;432;p33"/>
            <p:cNvSpPr txBox="1"/>
            <p:nvPr/>
          </p:nvSpPr>
          <p:spPr>
            <a:xfrm>
              <a:off x="3994094" y="-1"/>
              <a:ext cx="1677476" cy="79398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100"/>
                <a:buFont typeface="Helvetica Neue"/>
                <a:buNone/>
              </a:pPr>
              <a:r>
                <a:rPr b="1" i="0" lang="en-US" sz="3100" u="none" cap="none" strike="noStrike">
                  <a:solidFill>
                    <a:srgbClr val="000000"/>
                  </a:solidFill>
                  <a:latin typeface="Helvetica Neue"/>
                  <a:ea typeface="Helvetica Neue"/>
                  <a:cs typeface="Helvetica Neue"/>
                  <a:sym typeface="Helvetica Neue"/>
                </a:rPr>
                <a:t>Fastq</a:t>
              </a:r>
              <a:endParaRPr/>
            </a:p>
          </p:txBody>
        </p:sp>
        <p:pic>
          <p:nvPicPr>
            <p:cNvPr descr="1.png" id="433" name="Google Shape;433;p33"/>
            <p:cNvPicPr preferRelativeResize="0"/>
            <p:nvPr/>
          </p:nvPicPr>
          <p:blipFill rotWithShape="1">
            <a:blip r:embed="rId3">
              <a:alphaModFix/>
            </a:blip>
            <a:srcRect b="0" l="0" r="0" t="0"/>
            <a:stretch/>
          </p:blipFill>
          <p:spPr>
            <a:xfrm>
              <a:off x="0" y="820336"/>
              <a:ext cx="9665664" cy="4738808"/>
            </a:xfrm>
            <a:prstGeom prst="rect">
              <a:avLst/>
            </a:prstGeom>
            <a:noFill/>
            <a:ln>
              <a:noFill/>
            </a:ln>
            <a:effectLst>
              <a:outerShdw blurRad="571500" rotWithShape="0" dir="5400000" dist="177800">
                <a:srgbClr val="000000">
                  <a:alpha val="75686"/>
                </a:srgbClr>
              </a:outerShdw>
            </a:effectLst>
          </p:spPr>
        </p:pic>
      </p:grpSp>
      <p:pic>
        <p:nvPicPr>
          <p:cNvPr descr="Screenshot 2020-04-22 08.52.10.png" id="434" name="Google Shape;434;p33"/>
          <p:cNvPicPr preferRelativeResize="0"/>
          <p:nvPr/>
        </p:nvPicPr>
        <p:blipFill rotWithShape="1">
          <a:blip r:embed="rId4">
            <a:alphaModFix/>
          </a:blip>
          <a:srcRect b="0" l="0" r="23059" t="0"/>
          <a:stretch/>
        </p:blipFill>
        <p:spPr>
          <a:xfrm>
            <a:off x="11798486" y="2780747"/>
            <a:ext cx="11316464" cy="9148365"/>
          </a:xfrm>
          <a:prstGeom prst="rect">
            <a:avLst/>
          </a:prstGeom>
          <a:noFill/>
          <a:ln>
            <a:noFill/>
          </a:ln>
          <a:effectLst>
            <a:outerShdw blurRad="571500" rotWithShape="0" dir="5400000" dist="177800">
              <a:srgbClr val="000000">
                <a:alpha val="75686"/>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5F5F5"/>
        </a:solidFill>
      </p:bgPr>
    </p:bg>
    <p:spTree>
      <p:nvGrpSpPr>
        <p:cNvPr id="438" name="Shape 438"/>
        <p:cNvGrpSpPr/>
        <p:nvPr/>
      </p:nvGrpSpPr>
      <p:grpSpPr>
        <a:xfrm>
          <a:off x="0" y="0"/>
          <a:ext cx="0" cy="0"/>
          <a:chOff x="0" y="0"/>
          <a:chExt cx="0" cy="0"/>
        </a:xfrm>
      </p:grpSpPr>
      <p:sp>
        <p:nvSpPr>
          <p:cNvPr id="439" name="Google Shape;439;p34"/>
          <p:cNvSpPr txBox="1"/>
          <p:nvPr/>
        </p:nvSpPr>
        <p:spPr>
          <a:xfrm>
            <a:off x="1670694" y="659381"/>
            <a:ext cx="21042611" cy="25812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i="0" lang="en-US" sz="8000" u="none" cap="none" strike="noStrike">
                <a:solidFill>
                  <a:srgbClr val="000000"/>
                </a:solidFill>
                <a:latin typeface="Helvetica Neue"/>
                <a:ea typeface="Helvetica Neue"/>
                <a:cs typeface="Helvetica Neue"/>
                <a:sym typeface="Helvetica Neue"/>
              </a:rPr>
              <a:t>The compute resources needed for index construction vary depending on the aligner</a:t>
            </a:r>
            <a:endParaRPr/>
          </a:p>
        </p:txBody>
      </p:sp>
      <p:grpSp>
        <p:nvGrpSpPr>
          <p:cNvPr id="440" name="Google Shape;440;p34"/>
          <p:cNvGrpSpPr/>
          <p:nvPr/>
        </p:nvGrpSpPr>
        <p:grpSpPr>
          <a:xfrm>
            <a:off x="6573" y="4177914"/>
            <a:ext cx="24370854" cy="4420827"/>
            <a:chOff x="0" y="0"/>
            <a:chExt cx="24370852" cy="4420826"/>
          </a:xfrm>
        </p:grpSpPr>
        <p:pic>
          <p:nvPicPr>
            <p:cNvPr descr="Screen Shot 2019-01-28 at 11.03.58 AM.png" id="441" name="Google Shape;441;p34"/>
            <p:cNvPicPr preferRelativeResize="0"/>
            <p:nvPr/>
          </p:nvPicPr>
          <p:blipFill rotWithShape="1">
            <a:blip r:embed="rId3">
              <a:alphaModFix/>
            </a:blip>
            <a:srcRect b="0" l="0" r="0" t="0"/>
            <a:stretch/>
          </p:blipFill>
          <p:spPr>
            <a:xfrm>
              <a:off x="0" y="979955"/>
              <a:ext cx="24370852" cy="3440871"/>
            </a:xfrm>
            <a:prstGeom prst="rect">
              <a:avLst/>
            </a:prstGeom>
            <a:noFill/>
            <a:ln>
              <a:noFill/>
            </a:ln>
          </p:spPr>
        </p:pic>
        <p:sp>
          <p:nvSpPr>
            <p:cNvPr id="442" name="Google Shape;442;p34"/>
            <p:cNvSpPr txBox="1"/>
            <p:nvPr/>
          </p:nvSpPr>
          <p:spPr>
            <a:xfrm>
              <a:off x="5008195" y="0"/>
              <a:ext cx="13127808"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i="0" lang="en-US" sz="5000" u="none" cap="none" strike="noStrike">
                  <a:solidFill>
                    <a:srgbClr val="000000"/>
                  </a:solidFill>
                  <a:latin typeface="Helvetica Neue"/>
                  <a:ea typeface="Helvetica Neue"/>
                  <a:cs typeface="Helvetica Neue"/>
                  <a:sym typeface="Helvetica Neue"/>
                </a:rPr>
                <a:t>Example of index construction using STAR</a:t>
              </a:r>
              <a:endParaRPr/>
            </a:p>
          </p:txBody>
        </p:sp>
      </p:grpSp>
      <p:grpSp>
        <p:nvGrpSpPr>
          <p:cNvPr id="443" name="Google Shape;443;p34"/>
          <p:cNvGrpSpPr/>
          <p:nvPr/>
        </p:nvGrpSpPr>
        <p:grpSpPr>
          <a:xfrm>
            <a:off x="2849209" y="9832585"/>
            <a:ext cx="18685583" cy="2533159"/>
            <a:chOff x="0" y="0"/>
            <a:chExt cx="18685582" cy="2533157"/>
          </a:xfrm>
        </p:grpSpPr>
        <p:pic>
          <p:nvPicPr>
            <p:cNvPr descr="Screen Shot 2019-01-28 at 11.14.37 AM.png" id="444" name="Google Shape;444;p34"/>
            <p:cNvPicPr preferRelativeResize="0"/>
            <p:nvPr/>
          </p:nvPicPr>
          <p:blipFill rotWithShape="1">
            <a:blip r:embed="rId4">
              <a:alphaModFix/>
            </a:blip>
            <a:srcRect b="0" l="0" r="0" t="0"/>
            <a:stretch/>
          </p:blipFill>
          <p:spPr>
            <a:xfrm>
              <a:off x="0" y="1038310"/>
              <a:ext cx="18685582" cy="1494847"/>
            </a:xfrm>
            <a:prstGeom prst="rect">
              <a:avLst/>
            </a:prstGeom>
            <a:noFill/>
            <a:ln>
              <a:noFill/>
            </a:ln>
          </p:spPr>
        </p:pic>
        <p:sp>
          <p:nvSpPr>
            <p:cNvPr id="445" name="Google Shape;445;p34"/>
            <p:cNvSpPr txBox="1"/>
            <p:nvPr/>
          </p:nvSpPr>
          <p:spPr>
            <a:xfrm>
              <a:off x="4843102" y="0"/>
              <a:ext cx="8999378"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a:buNone/>
              </a:pPr>
              <a:r>
                <a:rPr b="1" i="0" lang="en-US" sz="5000" u="none" cap="none" strike="noStrike">
                  <a:solidFill>
                    <a:srgbClr val="000000"/>
                  </a:solidFill>
                  <a:latin typeface="Helvetica Neue"/>
                  <a:ea typeface="Helvetica Neue"/>
                  <a:cs typeface="Helvetica Neue"/>
                  <a:sym typeface="Helvetica Neue"/>
                </a:rPr>
                <a:t>Final indexes built with STAR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49" name="Shape 449"/>
        <p:cNvGrpSpPr/>
        <p:nvPr/>
      </p:nvGrpSpPr>
      <p:grpSpPr>
        <a:xfrm>
          <a:off x="0" y="0"/>
          <a:ext cx="0" cy="0"/>
          <a:chOff x="0" y="0"/>
          <a:chExt cx="0" cy="0"/>
        </a:xfrm>
      </p:grpSpPr>
      <p:sp>
        <p:nvSpPr>
          <p:cNvPr id="450" name="Google Shape;450;p35"/>
          <p:cNvSpPr txBox="1"/>
          <p:nvPr/>
        </p:nvSpPr>
        <p:spPr>
          <a:xfrm>
            <a:off x="3344889" y="818015"/>
            <a:ext cx="17694222" cy="2289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Burrows-Wheeler Transform (BWT)</a:t>
            </a:r>
            <a:endParaRPr/>
          </a:p>
          <a:p>
            <a:pPr indent="0" lvl="0" marL="0" marR="0" rtl="0" algn="ctr">
              <a:lnSpc>
                <a:spcPct val="100000"/>
              </a:lnSpc>
              <a:spcBef>
                <a:spcPts val="0"/>
              </a:spcBef>
              <a:spcAft>
                <a:spcPts val="0"/>
              </a:spcAft>
              <a:buClr>
                <a:srgbClr val="000000"/>
              </a:buClr>
              <a:buSzPts val="67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‘tattletales’</a:t>
            </a:r>
            <a:endParaRPr/>
          </a:p>
        </p:txBody>
      </p:sp>
      <p:graphicFrame>
        <p:nvGraphicFramePr>
          <p:cNvPr id="451" name="Google Shape;451;p35"/>
          <p:cNvGraphicFramePr/>
          <p:nvPr/>
        </p:nvGraphicFramePr>
        <p:xfrm>
          <a:off x="7179446" y="4484862"/>
          <a:ext cx="3000000"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tcPr>
                </a:tc>
              </a:tr>
            </a:tbl>
          </a:graphicData>
        </a:graphic>
      </p:graphicFrame>
      <p:sp>
        <p:nvSpPr>
          <p:cNvPr id="452" name="Google Shape;452;p35"/>
          <p:cNvSpPr/>
          <p:nvPr/>
        </p:nvSpPr>
        <p:spPr>
          <a:xfrm>
            <a:off x="540380" y="6671171"/>
            <a:ext cx="5257434"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500"/>
              <a:buFont typeface="Helvetica Neue"/>
              <a:buNone/>
            </a:pPr>
            <a:r>
              <a:rPr b="0" i="0" lang="en-US" sz="3500" u="none" cap="none" strike="noStrike">
                <a:solidFill>
                  <a:srgbClr val="000000"/>
                </a:solidFill>
                <a:latin typeface="Helvetica Neue"/>
                <a:ea typeface="Helvetica Neue"/>
                <a:cs typeface="Helvetica Neue"/>
                <a:sym typeface="Helvetica Neue"/>
              </a:rPr>
              <a:t>Sort rows lexiographically based on first column</a:t>
            </a:r>
            <a:endParaRPr/>
          </a:p>
        </p:txBody>
      </p:sp>
      <p:cxnSp>
        <p:nvCxnSpPr>
          <p:cNvPr id="453" name="Google Shape;453;p35"/>
          <p:cNvCxnSpPr/>
          <p:nvPr/>
        </p:nvCxnSpPr>
        <p:spPr>
          <a:xfrm>
            <a:off x="6342477" y="4794870"/>
            <a:ext cx="1270001" cy="1270001"/>
          </a:xfrm>
          <a:prstGeom prst="straightConnector1">
            <a:avLst/>
          </a:prstGeom>
          <a:noFill/>
          <a:ln>
            <a:noFill/>
          </a:ln>
        </p:spPr>
      </p:cxnSp>
      <p:cxnSp>
        <p:nvCxnSpPr>
          <p:cNvPr id="454" name="Google Shape;454;p35"/>
          <p:cNvCxnSpPr/>
          <p:nvPr/>
        </p:nvCxnSpPr>
        <p:spPr>
          <a:xfrm>
            <a:off x="6342477" y="5513502"/>
            <a:ext cx="1270001" cy="1270001"/>
          </a:xfrm>
          <a:prstGeom prst="straightConnector1">
            <a:avLst/>
          </a:prstGeom>
          <a:noFill/>
          <a:ln>
            <a:noFill/>
          </a:ln>
        </p:spPr>
      </p:cxnSp>
      <p:cxnSp>
        <p:nvCxnSpPr>
          <p:cNvPr id="455" name="Google Shape;455;p35"/>
          <p:cNvCxnSpPr/>
          <p:nvPr/>
        </p:nvCxnSpPr>
        <p:spPr>
          <a:xfrm>
            <a:off x="6342477" y="6232135"/>
            <a:ext cx="1270001" cy="1270001"/>
          </a:xfrm>
          <a:prstGeom prst="straightConnector1">
            <a:avLst/>
          </a:prstGeom>
          <a:noFill/>
          <a:ln>
            <a:noFill/>
          </a:ln>
        </p:spPr>
      </p:cxnSp>
      <p:cxnSp>
        <p:nvCxnSpPr>
          <p:cNvPr id="456" name="Google Shape;456;p35"/>
          <p:cNvCxnSpPr/>
          <p:nvPr/>
        </p:nvCxnSpPr>
        <p:spPr>
          <a:xfrm>
            <a:off x="6342477" y="6950769"/>
            <a:ext cx="1270001" cy="1270001"/>
          </a:xfrm>
          <a:prstGeom prst="straightConnector1">
            <a:avLst/>
          </a:prstGeom>
          <a:noFill/>
          <a:ln>
            <a:noFill/>
          </a:ln>
        </p:spPr>
      </p:cxnSp>
      <p:cxnSp>
        <p:nvCxnSpPr>
          <p:cNvPr id="457" name="Google Shape;457;p35"/>
          <p:cNvCxnSpPr/>
          <p:nvPr/>
        </p:nvCxnSpPr>
        <p:spPr>
          <a:xfrm>
            <a:off x="6342477" y="7631301"/>
            <a:ext cx="1270001" cy="1270001"/>
          </a:xfrm>
          <a:prstGeom prst="straightConnector1">
            <a:avLst/>
          </a:prstGeom>
          <a:noFill/>
          <a:ln>
            <a:noFill/>
          </a:ln>
        </p:spPr>
      </p:cxnSp>
      <p:cxnSp>
        <p:nvCxnSpPr>
          <p:cNvPr id="458" name="Google Shape;458;p35"/>
          <p:cNvCxnSpPr/>
          <p:nvPr/>
        </p:nvCxnSpPr>
        <p:spPr>
          <a:xfrm>
            <a:off x="6342477" y="8311834"/>
            <a:ext cx="1270001" cy="1270001"/>
          </a:xfrm>
          <a:prstGeom prst="straightConnector1">
            <a:avLst/>
          </a:prstGeom>
          <a:noFill/>
          <a:ln>
            <a:noFill/>
          </a:ln>
        </p:spPr>
      </p:cxnSp>
      <p:cxnSp>
        <p:nvCxnSpPr>
          <p:cNvPr id="459" name="Google Shape;459;p35"/>
          <p:cNvCxnSpPr/>
          <p:nvPr/>
        </p:nvCxnSpPr>
        <p:spPr>
          <a:xfrm>
            <a:off x="6342477" y="9017767"/>
            <a:ext cx="1270001" cy="1270001"/>
          </a:xfrm>
          <a:prstGeom prst="straightConnector1">
            <a:avLst/>
          </a:prstGeom>
          <a:noFill/>
          <a:ln>
            <a:noFill/>
          </a:ln>
        </p:spPr>
      </p:cxnSp>
      <p:cxnSp>
        <p:nvCxnSpPr>
          <p:cNvPr id="460" name="Google Shape;460;p35"/>
          <p:cNvCxnSpPr/>
          <p:nvPr/>
        </p:nvCxnSpPr>
        <p:spPr>
          <a:xfrm>
            <a:off x="6342477" y="9723700"/>
            <a:ext cx="1270001" cy="1270001"/>
          </a:xfrm>
          <a:prstGeom prst="straightConnector1">
            <a:avLst/>
          </a:prstGeom>
          <a:noFill/>
          <a:ln>
            <a:noFill/>
          </a:ln>
        </p:spPr>
      </p:cxnSp>
      <p:cxnSp>
        <p:nvCxnSpPr>
          <p:cNvPr id="461" name="Google Shape;461;p35"/>
          <p:cNvCxnSpPr/>
          <p:nvPr/>
        </p:nvCxnSpPr>
        <p:spPr>
          <a:xfrm>
            <a:off x="6342477" y="10391532"/>
            <a:ext cx="1270001" cy="1270001"/>
          </a:xfrm>
          <a:prstGeom prst="straightConnector1">
            <a:avLst/>
          </a:prstGeom>
          <a:noFill/>
          <a:ln>
            <a:noFill/>
          </a:ln>
        </p:spPr>
      </p:cxnSp>
      <p:cxnSp>
        <p:nvCxnSpPr>
          <p:cNvPr id="462" name="Google Shape;462;p35"/>
          <p:cNvCxnSpPr/>
          <p:nvPr/>
        </p:nvCxnSpPr>
        <p:spPr>
          <a:xfrm>
            <a:off x="6342477" y="11084765"/>
            <a:ext cx="1270001" cy="1270001"/>
          </a:xfrm>
          <a:prstGeom prst="straightConnector1">
            <a:avLst/>
          </a:prstGeom>
          <a:noFill/>
          <a:ln>
            <a:noFill/>
          </a:ln>
        </p:spPr>
      </p:cxnSp>
      <p:cxnSp>
        <p:nvCxnSpPr>
          <p:cNvPr id="463" name="Google Shape;463;p35"/>
          <p:cNvCxnSpPr/>
          <p:nvPr/>
        </p:nvCxnSpPr>
        <p:spPr>
          <a:xfrm>
            <a:off x="6342477" y="11828799"/>
            <a:ext cx="1270001" cy="1270001"/>
          </a:xfrm>
          <a:prstGeom prst="straightConnector1">
            <a:avLst/>
          </a:prstGeom>
          <a:noFill/>
          <a:ln>
            <a:noFill/>
          </a:ln>
        </p:spPr>
      </p:cxnSp>
      <p:cxnSp>
        <p:nvCxnSpPr>
          <p:cNvPr id="464" name="Google Shape;464;p35"/>
          <p:cNvCxnSpPr/>
          <p:nvPr/>
        </p:nvCxnSpPr>
        <p:spPr>
          <a:xfrm>
            <a:off x="6342477" y="12496632"/>
            <a:ext cx="1270001" cy="1270001"/>
          </a:xfrm>
          <a:prstGeom prst="straightConnector1">
            <a:avLst/>
          </a:prstGeom>
          <a:noFill/>
          <a:ln>
            <a:noFill/>
          </a:ln>
        </p:spPr>
      </p:cxnSp>
      <p:sp>
        <p:nvSpPr>
          <p:cNvPr id="465" name="Google Shape;465;p35"/>
          <p:cNvSpPr/>
          <p:nvPr/>
        </p:nvSpPr>
        <p:spPr>
          <a:xfrm>
            <a:off x="6325222" y="6615210"/>
            <a:ext cx="11733556" cy="6413054"/>
          </a:xfrm>
          <a:prstGeom prst="rect">
            <a:avLst/>
          </a:prstGeom>
          <a:solidFill>
            <a:srgbClr val="F5F5F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6" name="Google Shape;466;p35"/>
          <p:cNvSpPr/>
          <p:nvPr/>
        </p:nvSpPr>
        <p:spPr>
          <a:xfrm>
            <a:off x="7602904" y="3425848"/>
            <a:ext cx="9140955" cy="1013072"/>
          </a:xfrm>
          <a:custGeom>
            <a:rect b="b" l="l" r="r" t="t"/>
            <a:pathLst>
              <a:path extrusionOk="0" h="16200" w="21600">
                <a:moveTo>
                  <a:pt x="0" y="16200"/>
                </a:moveTo>
                <a:cubicBezTo>
                  <a:pt x="7211" y="-5321"/>
                  <a:pt x="14411" y="-5400"/>
                  <a:pt x="21600" y="15962"/>
                </a:cubicBezTo>
              </a:path>
            </a:pathLst>
          </a:custGeom>
          <a:noFill/>
          <a:ln cap="flat" cmpd="sng" w="63500">
            <a:solidFill>
              <a:srgbClr val="000000"/>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Helvetica Neue"/>
              <a:ea typeface="Helvetica Neue"/>
              <a:cs typeface="Helvetica Neue"/>
              <a:sym typeface="Helvetica Neue"/>
            </a:endParaRPr>
          </a:p>
        </p:txBody>
      </p:sp>
      <p:sp>
        <p:nvSpPr>
          <p:cNvPr id="467" name="Google Shape;467;p35"/>
          <p:cNvSpPr/>
          <p:nvPr/>
        </p:nvSpPr>
        <p:spPr>
          <a:xfrm>
            <a:off x="6325222" y="5206663"/>
            <a:ext cx="11733556" cy="667167"/>
          </a:xfrm>
          <a:prstGeom prst="rect">
            <a:avLst/>
          </a:prstGeom>
          <a:solidFill>
            <a:srgbClr val="F5F5F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8" name="Google Shape;468;p35"/>
          <p:cNvSpPr/>
          <p:nvPr/>
        </p:nvSpPr>
        <p:spPr>
          <a:xfrm>
            <a:off x="6325222" y="5860270"/>
            <a:ext cx="11733556" cy="759907"/>
          </a:xfrm>
          <a:prstGeom prst="rect">
            <a:avLst/>
          </a:prstGeom>
          <a:solidFill>
            <a:srgbClr val="F5F5F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72" name="Shape 472"/>
        <p:cNvGrpSpPr/>
        <p:nvPr/>
      </p:nvGrpSpPr>
      <p:grpSpPr>
        <a:xfrm>
          <a:off x="0" y="0"/>
          <a:ext cx="0" cy="0"/>
          <a:chOff x="0" y="0"/>
          <a:chExt cx="0" cy="0"/>
        </a:xfrm>
      </p:grpSpPr>
      <p:sp>
        <p:nvSpPr>
          <p:cNvPr id="473" name="Google Shape;473;p36"/>
          <p:cNvSpPr txBox="1"/>
          <p:nvPr/>
        </p:nvSpPr>
        <p:spPr>
          <a:xfrm>
            <a:off x="3344889" y="818015"/>
            <a:ext cx="17694222" cy="2289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Burrows-Wheeler Transform (BWT)</a:t>
            </a:r>
            <a:endParaRPr/>
          </a:p>
          <a:p>
            <a:pPr indent="0" lvl="0" marL="0" marR="0" rtl="0" algn="ctr">
              <a:lnSpc>
                <a:spcPct val="100000"/>
              </a:lnSpc>
              <a:spcBef>
                <a:spcPts val="0"/>
              </a:spcBef>
              <a:spcAft>
                <a:spcPts val="0"/>
              </a:spcAft>
              <a:buClr>
                <a:srgbClr val="000000"/>
              </a:buClr>
              <a:buSzPts val="67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‘tattletales’</a:t>
            </a:r>
            <a:endParaRPr/>
          </a:p>
        </p:txBody>
      </p:sp>
      <p:sp>
        <p:nvSpPr>
          <p:cNvPr id="474" name="Google Shape;474;p36"/>
          <p:cNvSpPr txBox="1"/>
          <p:nvPr/>
        </p:nvSpPr>
        <p:spPr>
          <a:xfrm>
            <a:off x="5659825" y="4498908"/>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12</a:t>
            </a:r>
            <a:endParaRPr/>
          </a:p>
        </p:txBody>
      </p:sp>
      <p:sp>
        <p:nvSpPr>
          <p:cNvPr id="475" name="Google Shape;475;p36"/>
          <p:cNvSpPr txBox="1"/>
          <p:nvPr/>
        </p:nvSpPr>
        <p:spPr>
          <a:xfrm>
            <a:off x="5659825" y="5217540"/>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8</a:t>
            </a:r>
            <a:endParaRPr/>
          </a:p>
        </p:txBody>
      </p:sp>
      <p:sp>
        <p:nvSpPr>
          <p:cNvPr id="476" name="Google Shape;476;p36"/>
          <p:cNvSpPr txBox="1"/>
          <p:nvPr/>
        </p:nvSpPr>
        <p:spPr>
          <a:xfrm>
            <a:off x="5659825" y="5936173"/>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2</a:t>
            </a:r>
            <a:endParaRPr/>
          </a:p>
        </p:txBody>
      </p:sp>
      <p:sp>
        <p:nvSpPr>
          <p:cNvPr id="477" name="Google Shape;477;p36"/>
          <p:cNvSpPr txBox="1"/>
          <p:nvPr/>
        </p:nvSpPr>
        <p:spPr>
          <a:xfrm>
            <a:off x="5659825" y="6654806"/>
            <a:ext cx="636829" cy="64724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10</a:t>
            </a:r>
            <a:endParaRPr/>
          </a:p>
        </p:txBody>
      </p:sp>
      <p:sp>
        <p:nvSpPr>
          <p:cNvPr id="478" name="Google Shape;478;p36"/>
          <p:cNvSpPr txBox="1"/>
          <p:nvPr/>
        </p:nvSpPr>
        <p:spPr>
          <a:xfrm>
            <a:off x="5659825" y="733533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6</a:t>
            </a:r>
            <a:endParaRPr/>
          </a:p>
        </p:txBody>
      </p:sp>
      <p:sp>
        <p:nvSpPr>
          <p:cNvPr id="479" name="Google Shape;479;p36"/>
          <p:cNvSpPr txBox="1"/>
          <p:nvPr/>
        </p:nvSpPr>
        <p:spPr>
          <a:xfrm>
            <a:off x="5659825" y="8015871"/>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9</a:t>
            </a:r>
            <a:endParaRPr/>
          </a:p>
        </p:txBody>
      </p:sp>
      <p:sp>
        <p:nvSpPr>
          <p:cNvPr id="480" name="Google Shape;480;p36"/>
          <p:cNvSpPr txBox="1"/>
          <p:nvPr/>
        </p:nvSpPr>
        <p:spPr>
          <a:xfrm>
            <a:off x="5659825" y="8721804"/>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5</a:t>
            </a:r>
            <a:endParaRPr/>
          </a:p>
        </p:txBody>
      </p:sp>
      <p:sp>
        <p:nvSpPr>
          <p:cNvPr id="481" name="Google Shape;481;p36"/>
          <p:cNvSpPr txBox="1"/>
          <p:nvPr/>
        </p:nvSpPr>
        <p:spPr>
          <a:xfrm>
            <a:off x="5659825" y="9427736"/>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11</a:t>
            </a:r>
            <a:endParaRPr/>
          </a:p>
        </p:txBody>
      </p:sp>
      <p:sp>
        <p:nvSpPr>
          <p:cNvPr id="482" name="Google Shape;482;p36"/>
          <p:cNvSpPr txBox="1"/>
          <p:nvPr/>
        </p:nvSpPr>
        <p:spPr>
          <a:xfrm>
            <a:off x="5659825" y="10095569"/>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7</a:t>
            </a:r>
            <a:endParaRPr/>
          </a:p>
        </p:txBody>
      </p:sp>
      <p:sp>
        <p:nvSpPr>
          <p:cNvPr id="483" name="Google Shape;483;p36"/>
          <p:cNvSpPr txBox="1"/>
          <p:nvPr/>
        </p:nvSpPr>
        <p:spPr>
          <a:xfrm>
            <a:off x="5659825" y="10788802"/>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a:t>
            </a:r>
            <a:endParaRPr/>
          </a:p>
        </p:txBody>
      </p:sp>
      <p:sp>
        <p:nvSpPr>
          <p:cNvPr id="484" name="Google Shape;484;p36"/>
          <p:cNvSpPr txBox="1"/>
          <p:nvPr/>
        </p:nvSpPr>
        <p:spPr>
          <a:xfrm>
            <a:off x="5659825" y="11532835"/>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4</a:t>
            </a:r>
            <a:endParaRPr/>
          </a:p>
        </p:txBody>
      </p:sp>
      <p:sp>
        <p:nvSpPr>
          <p:cNvPr id="485" name="Google Shape;485;p36"/>
          <p:cNvSpPr txBox="1"/>
          <p:nvPr/>
        </p:nvSpPr>
        <p:spPr>
          <a:xfrm>
            <a:off x="5659825" y="1220066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3</a:t>
            </a:r>
            <a:endParaRPr/>
          </a:p>
        </p:txBody>
      </p:sp>
      <p:graphicFrame>
        <p:nvGraphicFramePr>
          <p:cNvPr id="486" name="Google Shape;486;p36"/>
          <p:cNvGraphicFramePr/>
          <p:nvPr/>
        </p:nvGraphicFramePr>
        <p:xfrm>
          <a:off x="7179446" y="4484862"/>
          <a:ext cx="3000000"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90" name="Shape 490"/>
        <p:cNvGrpSpPr/>
        <p:nvPr/>
      </p:nvGrpSpPr>
      <p:grpSpPr>
        <a:xfrm>
          <a:off x="0" y="0"/>
          <a:ext cx="0" cy="0"/>
          <a:chOff x="0" y="0"/>
          <a:chExt cx="0" cy="0"/>
        </a:xfrm>
      </p:grpSpPr>
      <p:graphicFrame>
        <p:nvGraphicFramePr>
          <p:cNvPr id="491" name="Google Shape;491;p37"/>
          <p:cNvGraphicFramePr/>
          <p:nvPr/>
        </p:nvGraphicFramePr>
        <p:xfrm>
          <a:off x="7179446" y="4484862"/>
          <a:ext cx="3000000"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tcPr>
                </a:tc>
              </a:tr>
            </a:tbl>
          </a:graphicData>
        </a:graphic>
      </p:graphicFrame>
      <p:sp>
        <p:nvSpPr>
          <p:cNvPr id="492" name="Google Shape;492;p37"/>
          <p:cNvSpPr txBox="1"/>
          <p:nvPr/>
        </p:nvSpPr>
        <p:spPr>
          <a:xfrm>
            <a:off x="3344889" y="818015"/>
            <a:ext cx="17694222" cy="2289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Burrows-Wheeler Transform (BWT)</a:t>
            </a:r>
            <a:endParaRPr/>
          </a:p>
          <a:p>
            <a:pPr indent="0" lvl="0" marL="0" marR="0" rtl="0" algn="ctr">
              <a:lnSpc>
                <a:spcPct val="100000"/>
              </a:lnSpc>
              <a:spcBef>
                <a:spcPts val="0"/>
              </a:spcBef>
              <a:spcAft>
                <a:spcPts val="0"/>
              </a:spcAft>
              <a:buClr>
                <a:srgbClr val="000000"/>
              </a:buClr>
              <a:buSzPts val="67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‘tattletales’</a:t>
            </a:r>
            <a:endParaRPr/>
          </a:p>
        </p:txBody>
      </p:sp>
      <p:sp>
        <p:nvSpPr>
          <p:cNvPr id="493" name="Google Shape;493;p37"/>
          <p:cNvSpPr txBox="1"/>
          <p:nvPr/>
        </p:nvSpPr>
        <p:spPr>
          <a:xfrm>
            <a:off x="5659825" y="4498908"/>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12</a:t>
            </a:r>
            <a:endParaRPr/>
          </a:p>
        </p:txBody>
      </p:sp>
      <p:sp>
        <p:nvSpPr>
          <p:cNvPr id="494" name="Google Shape;494;p37"/>
          <p:cNvSpPr txBox="1"/>
          <p:nvPr/>
        </p:nvSpPr>
        <p:spPr>
          <a:xfrm>
            <a:off x="5659825" y="5217540"/>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8</a:t>
            </a:r>
            <a:endParaRPr/>
          </a:p>
        </p:txBody>
      </p:sp>
      <p:sp>
        <p:nvSpPr>
          <p:cNvPr id="495" name="Google Shape;495;p37"/>
          <p:cNvSpPr txBox="1"/>
          <p:nvPr/>
        </p:nvSpPr>
        <p:spPr>
          <a:xfrm>
            <a:off x="5659825" y="5936173"/>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2</a:t>
            </a:r>
            <a:endParaRPr/>
          </a:p>
        </p:txBody>
      </p:sp>
      <p:sp>
        <p:nvSpPr>
          <p:cNvPr id="496" name="Google Shape;496;p37"/>
          <p:cNvSpPr txBox="1"/>
          <p:nvPr/>
        </p:nvSpPr>
        <p:spPr>
          <a:xfrm>
            <a:off x="5659825" y="6654806"/>
            <a:ext cx="636829" cy="64724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10</a:t>
            </a:r>
            <a:endParaRPr/>
          </a:p>
        </p:txBody>
      </p:sp>
      <p:sp>
        <p:nvSpPr>
          <p:cNvPr id="497" name="Google Shape;497;p37"/>
          <p:cNvSpPr txBox="1"/>
          <p:nvPr/>
        </p:nvSpPr>
        <p:spPr>
          <a:xfrm>
            <a:off x="5659825" y="733533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6</a:t>
            </a:r>
            <a:endParaRPr/>
          </a:p>
        </p:txBody>
      </p:sp>
      <p:sp>
        <p:nvSpPr>
          <p:cNvPr id="498" name="Google Shape;498;p37"/>
          <p:cNvSpPr txBox="1"/>
          <p:nvPr/>
        </p:nvSpPr>
        <p:spPr>
          <a:xfrm>
            <a:off x="5659825" y="8015871"/>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9</a:t>
            </a:r>
            <a:endParaRPr/>
          </a:p>
        </p:txBody>
      </p:sp>
      <p:sp>
        <p:nvSpPr>
          <p:cNvPr id="499" name="Google Shape;499;p37"/>
          <p:cNvSpPr txBox="1"/>
          <p:nvPr/>
        </p:nvSpPr>
        <p:spPr>
          <a:xfrm>
            <a:off x="5659825" y="8721804"/>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5</a:t>
            </a:r>
            <a:endParaRPr/>
          </a:p>
        </p:txBody>
      </p:sp>
      <p:sp>
        <p:nvSpPr>
          <p:cNvPr id="500" name="Google Shape;500;p37"/>
          <p:cNvSpPr txBox="1"/>
          <p:nvPr/>
        </p:nvSpPr>
        <p:spPr>
          <a:xfrm>
            <a:off x="5659825" y="9427736"/>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11</a:t>
            </a:r>
            <a:endParaRPr/>
          </a:p>
        </p:txBody>
      </p:sp>
      <p:sp>
        <p:nvSpPr>
          <p:cNvPr id="501" name="Google Shape;501;p37"/>
          <p:cNvSpPr txBox="1"/>
          <p:nvPr/>
        </p:nvSpPr>
        <p:spPr>
          <a:xfrm>
            <a:off x="5659825" y="10095569"/>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7</a:t>
            </a:r>
            <a:endParaRPr/>
          </a:p>
        </p:txBody>
      </p:sp>
      <p:sp>
        <p:nvSpPr>
          <p:cNvPr id="502" name="Google Shape;502;p37"/>
          <p:cNvSpPr txBox="1"/>
          <p:nvPr/>
        </p:nvSpPr>
        <p:spPr>
          <a:xfrm>
            <a:off x="5659825" y="10788802"/>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a:t>
            </a:r>
            <a:endParaRPr/>
          </a:p>
        </p:txBody>
      </p:sp>
      <p:sp>
        <p:nvSpPr>
          <p:cNvPr id="503" name="Google Shape;503;p37"/>
          <p:cNvSpPr txBox="1"/>
          <p:nvPr/>
        </p:nvSpPr>
        <p:spPr>
          <a:xfrm>
            <a:off x="5659825" y="11532835"/>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4</a:t>
            </a:r>
            <a:endParaRPr/>
          </a:p>
        </p:txBody>
      </p:sp>
      <p:sp>
        <p:nvSpPr>
          <p:cNvPr id="504" name="Google Shape;504;p37"/>
          <p:cNvSpPr txBox="1"/>
          <p:nvPr/>
        </p:nvSpPr>
        <p:spPr>
          <a:xfrm>
            <a:off x="5659825" y="1220066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3</a:t>
            </a:r>
            <a:endParaRPr/>
          </a:p>
        </p:txBody>
      </p:sp>
      <p:graphicFrame>
        <p:nvGraphicFramePr>
          <p:cNvPr id="505" name="Google Shape;505;p37"/>
          <p:cNvGraphicFramePr/>
          <p:nvPr/>
        </p:nvGraphicFramePr>
        <p:xfrm>
          <a:off x="7179445" y="4484862"/>
          <a:ext cx="3000001"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tcPr>
                </a:tc>
              </a:tr>
            </a:tbl>
          </a:graphicData>
        </a:graphic>
      </p:graphicFrame>
      <p:sp>
        <p:nvSpPr>
          <p:cNvPr id="506" name="Google Shape;506;p37"/>
          <p:cNvSpPr txBox="1"/>
          <p:nvPr/>
        </p:nvSpPr>
        <p:spPr>
          <a:xfrm>
            <a:off x="7116151" y="3597557"/>
            <a:ext cx="1003097"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First</a:t>
            </a:r>
            <a:endParaRPr/>
          </a:p>
        </p:txBody>
      </p:sp>
      <p:sp>
        <p:nvSpPr>
          <p:cNvPr id="507" name="Google Shape;507;p37"/>
          <p:cNvSpPr txBox="1"/>
          <p:nvPr/>
        </p:nvSpPr>
        <p:spPr>
          <a:xfrm>
            <a:off x="16284514" y="3597557"/>
            <a:ext cx="986638"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Last</a:t>
            </a:r>
            <a:endParaRPr/>
          </a:p>
        </p:txBody>
      </p:sp>
      <p:grpSp>
        <p:nvGrpSpPr>
          <p:cNvPr id="508" name="Google Shape;508;p37"/>
          <p:cNvGrpSpPr/>
          <p:nvPr/>
        </p:nvGrpSpPr>
        <p:grpSpPr>
          <a:xfrm>
            <a:off x="16381082" y="4521955"/>
            <a:ext cx="5126080" cy="8302911"/>
            <a:chOff x="0" y="0"/>
            <a:chExt cx="5126079" cy="8302909"/>
          </a:xfrm>
        </p:grpSpPr>
        <p:sp>
          <p:nvSpPr>
            <p:cNvPr id="509" name="Google Shape;509;p37"/>
            <p:cNvSpPr txBox="1"/>
            <p:nvPr/>
          </p:nvSpPr>
          <p:spPr>
            <a:xfrm>
              <a:off x="356128" y="4817422"/>
              <a:ext cx="4769951" cy="659588"/>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sttllatee$ta</a:t>
              </a:r>
              <a:endParaRPr/>
            </a:p>
          </p:txBody>
        </p:sp>
        <p:sp>
          <p:nvSpPr>
            <p:cNvPr id="510" name="Google Shape;510;p37"/>
            <p:cNvSpPr txBox="1"/>
            <p:nvPr/>
          </p:nvSpPr>
          <p:spPr>
            <a:xfrm>
              <a:off x="356128" y="2122788"/>
              <a:ext cx="4769951" cy="659589"/>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tattletales</a:t>
              </a:r>
              <a:endParaRPr/>
            </a:p>
          </p:txBody>
        </p:sp>
        <p:cxnSp>
          <p:nvCxnSpPr>
            <p:cNvPr id="511" name="Google Shape;511;p37"/>
            <p:cNvCxnSpPr/>
            <p:nvPr/>
          </p:nvCxnSpPr>
          <p:spPr>
            <a:xfrm flipH="1">
              <a:off x="2741103" y="2956844"/>
              <a:ext cx="1" cy="1686111"/>
            </a:xfrm>
            <a:prstGeom prst="straightConnector1">
              <a:avLst/>
            </a:prstGeom>
            <a:noFill/>
            <a:ln cap="flat" cmpd="sng" w="76200">
              <a:solidFill>
                <a:srgbClr val="000000"/>
              </a:solidFill>
              <a:prstDash val="solid"/>
              <a:miter lim="400000"/>
              <a:headEnd len="sm" w="sm" type="none"/>
              <a:tailEnd len="med" w="med" type="triangle"/>
            </a:ln>
          </p:spPr>
        </p:cxnSp>
        <p:sp>
          <p:nvSpPr>
            <p:cNvPr id="512" name="Google Shape;512;p37"/>
            <p:cNvSpPr txBox="1"/>
            <p:nvPr/>
          </p:nvSpPr>
          <p:spPr>
            <a:xfrm>
              <a:off x="2115087" y="3323878"/>
              <a:ext cx="1252031" cy="709321"/>
            </a:xfrm>
            <a:prstGeom prst="rect">
              <a:avLst/>
            </a:prstGeom>
            <a:solidFill>
              <a:srgbClr val="F5F5F5"/>
            </a:solid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100"/>
                <a:buFont typeface="Helvetica Neue"/>
                <a:buNone/>
              </a:pPr>
              <a:r>
                <a:rPr b="0" i="0" lang="en-US" sz="4100" u="none" cap="none" strike="noStrike">
                  <a:solidFill>
                    <a:srgbClr val="000000"/>
                  </a:solidFill>
                  <a:latin typeface="Helvetica Neue"/>
                  <a:ea typeface="Helvetica Neue"/>
                  <a:cs typeface="Helvetica Neue"/>
                  <a:sym typeface="Helvetica Neue"/>
                </a:rPr>
                <a:t>BWT</a:t>
              </a:r>
              <a:endParaRPr/>
            </a:p>
          </p:txBody>
        </p:sp>
        <p:sp>
          <p:nvSpPr>
            <p:cNvPr id="513" name="Google Shape;513;p37"/>
            <p:cNvSpPr/>
            <p:nvPr/>
          </p:nvSpPr>
          <p:spPr>
            <a:xfrm>
              <a:off x="0" y="0"/>
              <a:ext cx="793499" cy="8302909"/>
            </a:xfrm>
            <a:prstGeom prst="rect">
              <a:avLst/>
            </a:prstGeom>
            <a:noFill/>
            <a:ln cap="flat" cmpd="sng" w="762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17" name="Shape 517"/>
        <p:cNvGrpSpPr/>
        <p:nvPr/>
      </p:nvGrpSpPr>
      <p:grpSpPr>
        <a:xfrm>
          <a:off x="0" y="0"/>
          <a:ext cx="0" cy="0"/>
          <a:chOff x="0" y="0"/>
          <a:chExt cx="0" cy="0"/>
        </a:xfrm>
      </p:grpSpPr>
      <p:graphicFrame>
        <p:nvGraphicFramePr>
          <p:cNvPr id="518" name="Google Shape;518;p38"/>
          <p:cNvGraphicFramePr/>
          <p:nvPr/>
        </p:nvGraphicFramePr>
        <p:xfrm>
          <a:off x="7179446" y="4484862"/>
          <a:ext cx="3000000"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FF2600"/>
                        </a:buClr>
                        <a:buSzPts val="3200"/>
                        <a:buFont typeface="Helvetica Neue"/>
                        <a:buNone/>
                      </a:pPr>
                      <a:r>
                        <a:rPr lang="en-US" sz="3200" u="none" cap="none" strike="noStrike">
                          <a:solidFill>
                            <a:srgbClr val="FF2600"/>
                          </a:solidFill>
                        </a:rPr>
                        <a:t>t</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s</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solidFill>
                      <a:srgbClr val="F5F5F5"/>
                    </a:solidFill>
                  </a:tcPr>
                </a:tc>
              </a:tr>
            </a:tbl>
          </a:graphicData>
        </a:graphic>
      </p:graphicFrame>
      <p:sp>
        <p:nvSpPr>
          <p:cNvPr id="519" name="Google Shape;519;p38"/>
          <p:cNvSpPr txBox="1"/>
          <p:nvPr/>
        </p:nvSpPr>
        <p:spPr>
          <a:xfrm>
            <a:off x="16824994" y="5309127"/>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4</a:t>
            </a:r>
            <a:endParaRPr/>
          </a:p>
        </p:txBody>
      </p:sp>
      <p:sp>
        <p:nvSpPr>
          <p:cNvPr id="520" name="Google Shape;520;p38"/>
          <p:cNvSpPr txBox="1"/>
          <p:nvPr/>
        </p:nvSpPr>
        <p:spPr>
          <a:xfrm>
            <a:off x="16824994" y="5982250"/>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1</a:t>
            </a:r>
            <a:endParaRPr/>
          </a:p>
        </p:txBody>
      </p:sp>
      <p:sp>
        <p:nvSpPr>
          <p:cNvPr id="521" name="Google Shape;521;p38"/>
          <p:cNvSpPr txBox="1"/>
          <p:nvPr/>
        </p:nvSpPr>
        <p:spPr>
          <a:xfrm>
            <a:off x="16824994" y="11586693"/>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2</a:t>
            </a:r>
            <a:endParaRPr/>
          </a:p>
        </p:txBody>
      </p:sp>
      <p:sp>
        <p:nvSpPr>
          <p:cNvPr id="522" name="Google Shape;522;p38"/>
          <p:cNvSpPr txBox="1"/>
          <p:nvPr/>
        </p:nvSpPr>
        <p:spPr>
          <a:xfrm>
            <a:off x="16824994" y="8844863"/>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3</a:t>
            </a:r>
            <a:endParaRPr/>
          </a:p>
        </p:txBody>
      </p:sp>
      <p:sp>
        <p:nvSpPr>
          <p:cNvPr id="523" name="Google Shape;523;p38"/>
          <p:cNvSpPr txBox="1"/>
          <p:nvPr/>
        </p:nvSpPr>
        <p:spPr>
          <a:xfrm>
            <a:off x="7607232" y="10205168"/>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4</a:t>
            </a:r>
            <a:endParaRPr/>
          </a:p>
        </p:txBody>
      </p:sp>
      <p:sp>
        <p:nvSpPr>
          <p:cNvPr id="524" name="Google Shape;524;p38"/>
          <p:cNvSpPr txBox="1"/>
          <p:nvPr/>
        </p:nvSpPr>
        <p:spPr>
          <a:xfrm>
            <a:off x="7607232" y="10802440"/>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1</a:t>
            </a:r>
            <a:endParaRPr/>
          </a:p>
        </p:txBody>
      </p:sp>
      <p:sp>
        <p:nvSpPr>
          <p:cNvPr id="525" name="Google Shape;525;p38"/>
          <p:cNvSpPr txBox="1"/>
          <p:nvPr/>
        </p:nvSpPr>
        <p:spPr>
          <a:xfrm>
            <a:off x="7607232" y="11586693"/>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3</a:t>
            </a:r>
            <a:endParaRPr/>
          </a:p>
        </p:txBody>
      </p:sp>
      <p:sp>
        <p:nvSpPr>
          <p:cNvPr id="526" name="Google Shape;526;p38"/>
          <p:cNvSpPr txBox="1"/>
          <p:nvPr/>
        </p:nvSpPr>
        <p:spPr>
          <a:xfrm>
            <a:off x="7607232" y="12370946"/>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2</a:t>
            </a:r>
            <a:endParaRPr/>
          </a:p>
        </p:txBody>
      </p:sp>
      <p:sp>
        <p:nvSpPr>
          <p:cNvPr id="527" name="Google Shape;527;p38"/>
          <p:cNvSpPr txBox="1"/>
          <p:nvPr/>
        </p:nvSpPr>
        <p:spPr>
          <a:xfrm>
            <a:off x="5659825" y="4498908"/>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12</a:t>
            </a:r>
            <a:endParaRPr/>
          </a:p>
        </p:txBody>
      </p:sp>
      <p:sp>
        <p:nvSpPr>
          <p:cNvPr id="528" name="Google Shape;528;p38"/>
          <p:cNvSpPr txBox="1"/>
          <p:nvPr/>
        </p:nvSpPr>
        <p:spPr>
          <a:xfrm>
            <a:off x="5659825" y="5217540"/>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8</a:t>
            </a:r>
            <a:endParaRPr/>
          </a:p>
        </p:txBody>
      </p:sp>
      <p:sp>
        <p:nvSpPr>
          <p:cNvPr id="529" name="Google Shape;529;p38"/>
          <p:cNvSpPr txBox="1"/>
          <p:nvPr/>
        </p:nvSpPr>
        <p:spPr>
          <a:xfrm>
            <a:off x="5659825" y="5936173"/>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2</a:t>
            </a:r>
            <a:endParaRPr/>
          </a:p>
        </p:txBody>
      </p:sp>
      <p:sp>
        <p:nvSpPr>
          <p:cNvPr id="530" name="Google Shape;530;p38"/>
          <p:cNvSpPr txBox="1"/>
          <p:nvPr/>
        </p:nvSpPr>
        <p:spPr>
          <a:xfrm>
            <a:off x="5659825" y="6654806"/>
            <a:ext cx="636829" cy="64724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10</a:t>
            </a:r>
            <a:endParaRPr/>
          </a:p>
        </p:txBody>
      </p:sp>
      <p:sp>
        <p:nvSpPr>
          <p:cNvPr id="531" name="Google Shape;531;p38"/>
          <p:cNvSpPr txBox="1"/>
          <p:nvPr/>
        </p:nvSpPr>
        <p:spPr>
          <a:xfrm>
            <a:off x="5659825" y="733533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6</a:t>
            </a:r>
            <a:endParaRPr/>
          </a:p>
        </p:txBody>
      </p:sp>
      <p:sp>
        <p:nvSpPr>
          <p:cNvPr id="532" name="Google Shape;532;p38"/>
          <p:cNvSpPr txBox="1"/>
          <p:nvPr/>
        </p:nvSpPr>
        <p:spPr>
          <a:xfrm>
            <a:off x="5659825" y="8015871"/>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9</a:t>
            </a:r>
            <a:endParaRPr/>
          </a:p>
        </p:txBody>
      </p:sp>
      <p:sp>
        <p:nvSpPr>
          <p:cNvPr id="533" name="Google Shape;533;p38"/>
          <p:cNvSpPr txBox="1"/>
          <p:nvPr/>
        </p:nvSpPr>
        <p:spPr>
          <a:xfrm>
            <a:off x="5659825" y="8721804"/>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5</a:t>
            </a:r>
            <a:endParaRPr/>
          </a:p>
        </p:txBody>
      </p:sp>
      <p:sp>
        <p:nvSpPr>
          <p:cNvPr id="534" name="Google Shape;534;p38"/>
          <p:cNvSpPr txBox="1"/>
          <p:nvPr/>
        </p:nvSpPr>
        <p:spPr>
          <a:xfrm>
            <a:off x="5659825" y="9427736"/>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11</a:t>
            </a:r>
            <a:endParaRPr/>
          </a:p>
        </p:txBody>
      </p:sp>
      <p:sp>
        <p:nvSpPr>
          <p:cNvPr id="535" name="Google Shape;535;p38"/>
          <p:cNvSpPr txBox="1"/>
          <p:nvPr/>
        </p:nvSpPr>
        <p:spPr>
          <a:xfrm>
            <a:off x="5659825" y="10095569"/>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7</a:t>
            </a:r>
            <a:endParaRPr/>
          </a:p>
        </p:txBody>
      </p:sp>
      <p:sp>
        <p:nvSpPr>
          <p:cNvPr id="536" name="Google Shape;536;p38"/>
          <p:cNvSpPr txBox="1"/>
          <p:nvPr/>
        </p:nvSpPr>
        <p:spPr>
          <a:xfrm>
            <a:off x="5659825" y="10788802"/>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a:t>
            </a:r>
            <a:endParaRPr/>
          </a:p>
        </p:txBody>
      </p:sp>
      <p:sp>
        <p:nvSpPr>
          <p:cNvPr id="537" name="Google Shape;537;p38"/>
          <p:cNvSpPr txBox="1"/>
          <p:nvPr/>
        </p:nvSpPr>
        <p:spPr>
          <a:xfrm>
            <a:off x="5659825" y="11532835"/>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4</a:t>
            </a:r>
            <a:endParaRPr/>
          </a:p>
        </p:txBody>
      </p:sp>
      <p:sp>
        <p:nvSpPr>
          <p:cNvPr id="538" name="Google Shape;538;p38"/>
          <p:cNvSpPr txBox="1"/>
          <p:nvPr/>
        </p:nvSpPr>
        <p:spPr>
          <a:xfrm>
            <a:off x="5659825" y="1220066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3</a:t>
            </a:r>
            <a:endParaRPr/>
          </a:p>
        </p:txBody>
      </p:sp>
      <p:sp>
        <p:nvSpPr>
          <p:cNvPr id="539" name="Google Shape;539;p38"/>
          <p:cNvSpPr txBox="1"/>
          <p:nvPr/>
        </p:nvSpPr>
        <p:spPr>
          <a:xfrm>
            <a:off x="7116151" y="3597557"/>
            <a:ext cx="1003098"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First</a:t>
            </a:r>
            <a:endParaRPr/>
          </a:p>
        </p:txBody>
      </p:sp>
      <p:sp>
        <p:nvSpPr>
          <p:cNvPr id="540" name="Google Shape;540;p38"/>
          <p:cNvSpPr txBox="1"/>
          <p:nvPr/>
        </p:nvSpPr>
        <p:spPr>
          <a:xfrm>
            <a:off x="16284512" y="3597557"/>
            <a:ext cx="986639"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Last</a:t>
            </a:r>
            <a:endParaRPr/>
          </a:p>
        </p:txBody>
      </p:sp>
      <p:sp>
        <p:nvSpPr>
          <p:cNvPr id="541" name="Google Shape;541;p38"/>
          <p:cNvSpPr txBox="1"/>
          <p:nvPr/>
        </p:nvSpPr>
        <p:spPr>
          <a:xfrm>
            <a:off x="3344889" y="818015"/>
            <a:ext cx="17694222" cy="2289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Burrows-Wheeler Transform (BWT)</a:t>
            </a:r>
            <a:endParaRPr/>
          </a:p>
          <a:p>
            <a:pPr indent="0" lvl="0" marL="0" marR="0" rtl="0" algn="ctr">
              <a:lnSpc>
                <a:spcPct val="100000"/>
              </a:lnSpc>
              <a:spcBef>
                <a:spcPts val="0"/>
              </a:spcBef>
              <a:spcAft>
                <a:spcPts val="0"/>
              </a:spcAft>
              <a:buClr>
                <a:srgbClr val="000000"/>
              </a:buClr>
              <a:buSzPts val="67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‘tattletales’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45" name="Shape 545"/>
        <p:cNvGrpSpPr/>
        <p:nvPr/>
      </p:nvGrpSpPr>
      <p:grpSpPr>
        <a:xfrm>
          <a:off x="0" y="0"/>
          <a:ext cx="0" cy="0"/>
          <a:chOff x="0" y="0"/>
          <a:chExt cx="0" cy="0"/>
        </a:xfrm>
      </p:grpSpPr>
      <p:graphicFrame>
        <p:nvGraphicFramePr>
          <p:cNvPr id="546" name="Google Shape;546;p39"/>
          <p:cNvGraphicFramePr/>
          <p:nvPr/>
        </p:nvGraphicFramePr>
        <p:xfrm>
          <a:off x="7179446" y="4484862"/>
          <a:ext cx="3000000" cy="3000000"/>
        </p:xfrm>
        <a:graphic>
          <a:graphicData uri="http://schemas.openxmlformats.org/drawingml/2006/table">
            <a:tbl>
              <a:tblPr>
                <a:noFill/>
                <a:tableStyleId>{ABC23D7E-4185-474A-A056-3AAFF05D9637}</a:tableStyleId>
              </a:tblPr>
              <a:tblGrid>
                <a:gridCol w="835425"/>
                <a:gridCol w="835425"/>
                <a:gridCol w="835425"/>
                <a:gridCol w="835425"/>
                <a:gridCol w="835425"/>
                <a:gridCol w="835425"/>
                <a:gridCol w="835425"/>
                <a:gridCol w="835425"/>
                <a:gridCol w="835425"/>
                <a:gridCol w="835425"/>
                <a:gridCol w="835425"/>
                <a:gridCol w="835425"/>
              </a:tblGrid>
              <a:tr h="69810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L cap="flat" cmpd="sng" w="12700">
                      <a:solidFill>
                        <a:srgbClr val="4D4D4D"/>
                      </a:solidFill>
                      <a:prstDash val="solid"/>
                      <a:round/>
                      <a:headEnd len="sm" w="sm" type="none"/>
                      <a:tailEnd len="sm" w="sm" type="none"/>
                    </a:lnL>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T cap="flat" cmpd="sng" w="12700">
                      <a:solidFill>
                        <a:srgbClr val="4D4D4D"/>
                      </a:solidFill>
                      <a:prstDash val="solid"/>
                      <a:round/>
                      <a:headEnd len="sm" w="sm" type="none"/>
                      <a:tailEnd len="sm" w="sm" type="none"/>
                    </a:lnT>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T cap="flat" cmpd="sng" w="12700">
                      <a:solidFill>
                        <a:srgbClr val="4D4D4D"/>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55C1FF"/>
                        </a:buClr>
                        <a:buSzPts val="3200"/>
                        <a:buFont typeface="Helvetica Neue"/>
                        <a:buNone/>
                      </a:pPr>
                      <a:r>
                        <a:rPr lang="en-US" sz="3200" u="none" cap="none" strike="noStrike">
                          <a:solidFill>
                            <a:srgbClr val="55C1FF"/>
                          </a:solidFill>
                        </a:rPr>
                        <a:t>s</a:t>
                      </a:r>
                      <a:endParaRPr/>
                    </a:p>
                  </a:txBody>
                  <a:tcPr marT="50800" marB="50800" marR="50800" marL="50800" anchor="ctr">
                    <a:lnR cap="flat" cmpd="sng" w="12700">
                      <a:solidFill>
                        <a:srgbClr val="4D4D4D"/>
                      </a:solidFill>
                      <a:prstDash val="solid"/>
                      <a:round/>
                      <a:headEnd len="sm" w="sm" type="none"/>
                      <a:tailEnd len="sm" w="sm" type="none"/>
                    </a:lnR>
                    <a:lnT cap="flat" cmpd="sng" w="12700">
                      <a:solidFill>
                        <a:srgbClr val="4D4D4D"/>
                      </a:solidFill>
                      <a:prstDash val="solid"/>
                      <a:round/>
                      <a:headEnd len="sm" w="sm" type="none"/>
                      <a:tailEnd len="sm" w="sm" type="none"/>
                    </a:lnT>
                    <a:solidFill>
                      <a:srgbClr val="F5F5F5"/>
                    </a:solidFill>
                  </a:tcPr>
                </a:tc>
              </a:tr>
              <a:tr h="698100">
                <a:tc>
                  <a:txBody>
                    <a:bodyPr/>
                    <a:lstStyle/>
                    <a:p>
                      <a:pPr indent="0" lvl="0" marL="0" marR="0" rtl="0" algn="ctr">
                        <a:lnSpc>
                          <a:spcPct val="100000"/>
                        </a:lnSpc>
                        <a:spcBef>
                          <a:spcPts val="0"/>
                        </a:spcBef>
                        <a:spcAft>
                          <a:spcPts val="0"/>
                        </a:spcAft>
                        <a:buClr>
                          <a:srgbClr val="0433FF"/>
                        </a:buClr>
                        <a:buSzPts val="3200"/>
                        <a:buFont typeface="Helvetica Neue"/>
                        <a:buNone/>
                      </a:pPr>
                      <a:r>
                        <a:rPr lang="en-US" sz="3200" u="none" cap="none" strike="noStrike">
                          <a:solidFill>
                            <a:srgbClr val="0433FF"/>
                          </a:solidFill>
                        </a:rPr>
                        <a:t>a</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0433FF"/>
                        </a:buClr>
                        <a:buSzPts val="3200"/>
                        <a:buFont typeface="Helvetica Neue"/>
                        <a:buNone/>
                      </a:pPr>
                      <a:r>
                        <a:rPr lang="en-US" sz="3200" u="none" cap="none" strike="noStrike">
                          <a:solidFill>
                            <a:srgbClr val="0433FF"/>
                          </a:solidFill>
                        </a:rPr>
                        <a:t>a</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1DAD01"/>
                        </a:buClr>
                        <a:buSzPts val="3200"/>
                        <a:buFont typeface="Helvetica Neue"/>
                        <a:buNone/>
                      </a:pPr>
                      <a:r>
                        <a:rPr lang="en-US" sz="3200" u="none" cap="none" strike="noStrike">
                          <a:solidFill>
                            <a:srgbClr val="1DAD01"/>
                          </a:solidFill>
                        </a:rPr>
                        <a:t>e</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919191"/>
                        </a:buClr>
                        <a:buSzPts val="3200"/>
                        <a:buFont typeface="Helvetica Neue"/>
                        <a:buNone/>
                      </a:pPr>
                      <a:r>
                        <a:rPr lang="en-US" sz="3200" u="none" cap="none" strike="noStrike">
                          <a:solidFill>
                            <a:srgbClr val="919191"/>
                          </a:solidFill>
                        </a:rPr>
                        <a:t>l</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1DAD01"/>
                        </a:buClr>
                        <a:buSzPts val="3200"/>
                        <a:buFont typeface="Helvetica Neue"/>
                        <a:buNone/>
                      </a:pPr>
                      <a:r>
                        <a:rPr lang="en-US" sz="3200" u="none" cap="none" strike="noStrike">
                          <a:solidFill>
                            <a:srgbClr val="1DAD01"/>
                          </a:solidFill>
                        </a:rPr>
                        <a:t>e</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919191"/>
                        </a:buClr>
                        <a:buSzPts val="3200"/>
                        <a:buFont typeface="Helvetica Neue"/>
                        <a:buNone/>
                      </a:pPr>
                      <a:r>
                        <a:rPr lang="en-US" sz="3200" u="none" cap="none" strike="noStrike">
                          <a:solidFill>
                            <a:srgbClr val="919191"/>
                          </a:solidFill>
                        </a:rPr>
                        <a:t>l</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919191"/>
                        </a:buClr>
                        <a:buSzPts val="3200"/>
                        <a:buFont typeface="Helvetica Neue"/>
                        <a:buNone/>
                      </a:pPr>
                      <a:r>
                        <a:rPr lang="en-US" sz="3200" u="none" cap="none" strike="noStrike">
                          <a:solidFill>
                            <a:srgbClr val="919191"/>
                          </a:solidFill>
                        </a:rPr>
                        <a:t>l</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0433FF"/>
                        </a:buClr>
                        <a:buSzPts val="3200"/>
                        <a:buFont typeface="Helvetica Neue"/>
                        <a:buNone/>
                      </a:pPr>
                      <a:r>
                        <a:rPr lang="en-US" sz="3200" u="none" cap="none" strike="noStrike">
                          <a:solidFill>
                            <a:srgbClr val="0433FF"/>
                          </a:solidFill>
                        </a:rPr>
                        <a:t>a</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919191"/>
                        </a:buClr>
                        <a:buSzPts val="3200"/>
                        <a:buFont typeface="Helvetica Neue"/>
                        <a:buNone/>
                      </a:pPr>
                      <a:r>
                        <a:rPr lang="en-US" sz="3200" u="none" cap="none" strike="noStrike">
                          <a:solidFill>
                            <a:srgbClr val="919191"/>
                          </a:solidFill>
                        </a:rPr>
                        <a:t>l</a:t>
                      </a:r>
                      <a:endParaRPr/>
                    </a:p>
                  </a:txBody>
                  <a:tcPr marT="50800" marB="50800" marR="50800" marL="50800" anchor="ctr">
                    <a:lnL cap="flat" cmpd="sng" w="12700">
                      <a:solidFill>
                        <a:srgbClr val="4D4D4D"/>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55C1FF"/>
                        </a:buClr>
                        <a:buSzPts val="3200"/>
                        <a:buFont typeface="Helvetica Neue"/>
                        <a:buNone/>
                      </a:pPr>
                      <a:r>
                        <a:rPr lang="en-US" sz="3200" u="none" cap="none" strike="noStrike">
                          <a:solidFill>
                            <a:srgbClr val="55C1FF"/>
                          </a:solidFill>
                        </a:rPr>
                        <a:t>s</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1DAD01"/>
                        </a:buClr>
                        <a:buSzPts val="3200"/>
                        <a:buFont typeface="Helvetica Neue"/>
                        <a:buNone/>
                      </a:pPr>
                      <a:r>
                        <a:rPr lang="en-US" sz="3200" u="none" cap="none" strike="noStrike">
                          <a:solidFill>
                            <a:srgbClr val="1DAD01"/>
                          </a:solidFill>
                        </a:rPr>
                        <a:t>e</a:t>
                      </a:r>
                      <a:endParaRPr/>
                    </a:p>
                  </a:txBody>
                  <a:tcPr marT="50800" marB="50800" marR="50800" marL="50800" anchor="ctr">
                    <a:lnR cap="flat" cmpd="sng" w="12700">
                      <a:solidFill>
                        <a:srgbClr val="4D4D4D"/>
                      </a:solidFill>
                      <a:prstDash val="solid"/>
                      <a:round/>
                      <a:headEnd len="sm" w="sm" type="none"/>
                      <a:tailEnd len="sm" w="sm" type="none"/>
                    </a:lnR>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1DAD01"/>
                        </a:buClr>
                        <a:buSzPts val="3200"/>
                        <a:buFont typeface="Helvetica Neue"/>
                        <a:buNone/>
                      </a:pPr>
                      <a:r>
                        <a:rPr lang="en-US" sz="3200" u="none" cap="none" strike="noStrike">
                          <a:solidFill>
                            <a:srgbClr val="1DAD01"/>
                          </a:solidFill>
                        </a:rPr>
                        <a:t>e</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solidFill>
                      <a:srgbClr val="F5F5F5"/>
                    </a:solidFill>
                  </a:tcPr>
                </a:tc>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R cap="flat" cmpd="sng" w="12700">
                      <a:solidFill>
                        <a:srgbClr val="4D4D4D"/>
                      </a:solidFill>
                      <a:prstDash val="solid"/>
                      <a:round/>
                      <a:headEnd len="sm" w="sm" type="none"/>
                      <a:tailEnd len="sm" w="sm" type="none"/>
                    </a:lnR>
                    <a:solidFill>
                      <a:srgbClr val="F5F5F5"/>
                    </a:solidFill>
                  </a:tcPr>
                </a:tc>
              </a:tr>
              <a:tr h="698100">
                <a:tc>
                  <a:txBody>
                    <a:bodyPr/>
                    <a:lstStyle/>
                    <a:p>
                      <a:pPr indent="0" lvl="0" marL="0" marR="0" rtl="0" algn="ctr">
                        <a:lnSpc>
                          <a:spcPct val="100000"/>
                        </a:lnSpc>
                        <a:spcBef>
                          <a:spcPts val="0"/>
                        </a:spcBef>
                        <a:spcAft>
                          <a:spcPts val="0"/>
                        </a:spcAft>
                        <a:buClr>
                          <a:srgbClr val="EB220C"/>
                        </a:buClr>
                        <a:buSzPts val="3200"/>
                        <a:buFont typeface="Helvetica Neue"/>
                        <a:buNone/>
                      </a:pPr>
                      <a:r>
                        <a:rPr lang="en-US" sz="3200" u="none" cap="none" strike="noStrike">
                          <a:solidFill>
                            <a:srgbClr val="EB220C"/>
                          </a:solidFill>
                        </a:rPr>
                        <a:t>t</a:t>
                      </a:r>
                      <a:endParaRPr/>
                    </a:p>
                  </a:txBody>
                  <a:tcPr marT="50800" marB="50800" marR="50800" marL="50800" anchor="ctr">
                    <a:lnL cap="flat" cmpd="sng" w="12700">
                      <a:solidFill>
                        <a:srgbClr val="4D4D4D"/>
                      </a:solidFill>
                      <a:prstDash val="solid"/>
                      <a:round/>
                      <a:headEnd len="sm" w="sm" type="none"/>
                      <a:tailEnd len="sm" w="sm" type="none"/>
                    </a:lnL>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l</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e</a:t>
                      </a:r>
                      <a:endParaRPr/>
                    </a:p>
                  </a:txBody>
                  <a:tcPr marT="50800" marB="50800" marR="50800" marL="50800" anchor="ctr">
                    <a:lnB cap="flat" cmpd="sng" w="12700">
                      <a:solidFill>
                        <a:srgbClr val="4D4D4D"/>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s</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D5D5D5"/>
                        </a:buClr>
                        <a:buSzPts val="3200"/>
                        <a:buFont typeface="Helvetica Neue"/>
                        <a:buNone/>
                      </a:pPr>
                      <a:r>
                        <a:rPr lang="en-US" sz="3200" u="none" cap="none" strike="noStrike">
                          <a:solidFill>
                            <a:srgbClr val="D5D5D5"/>
                          </a:solidFill>
                        </a:rPr>
                        <a:t>t</a:t>
                      </a:r>
                      <a:endParaRPr/>
                    </a:p>
                  </a:txBody>
                  <a:tcPr marT="50800" marB="50800" marR="50800" marL="50800" anchor="ctr">
                    <a:lnB cap="flat" cmpd="sng" w="12700">
                      <a:solidFill>
                        <a:srgbClr val="4D4D4D"/>
                      </a:solidFill>
                      <a:prstDash val="solid"/>
                      <a:round/>
                      <a:headEnd len="sm" w="sm" type="none"/>
                      <a:tailEnd len="sm" w="sm" type="none"/>
                    </a:lnB>
                    <a:solidFill>
                      <a:srgbClr val="F5F5F5"/>
                    </a:solidFill>
                  </a:tcPr>
                </a:tc>
                <a:tc>
                  <a:txBody>
                    <a:bodyPr/>
                    <a:lstStyle/>
                    <a:p>
                      <a:pPr indent="0" lvl="0" marL="0" marR="0" rtl="0" algn="ctr">
                        <a:lnSpc>
                          <a:spcPct val="100000"/>
                        </a:lnSpc>
                        <a:spcBef>
                          <a:spcPts val="0"/>
                        </a:spcBef>
                        <a:spcAft>
                          <a:spcPts val="0"/>
                        </a:spcAft>
                        <a:buClr>
                          <a:srgbClr val="0433FF"/>
                        </a:buClr>
                        <a:buSzPts val="3200"/>
                        <a:buFont typeface="Helvetica Neue"/>
                        <a:buNone/>
                      </a:pPr>
                      <a:r>
                        <a:rPr lang="en-US" sz="3200" u="none" cap="none" strike="noStrike">
                          <a:solidFill>
                            <a:srgbClr val="0433FF"/>
                          </a:solidFill>
                        </a:rPr>
                        <a:t>a</a:t>
                      </a:r>
                      <a:endParaRPr/>
                    </a:p>
                  </a:txBody>
                  <a:tcPr marT="50800" marB="50800" marR="50800" marL="50800" anchor="ctr">
                    <a:lnR cap="flat" cmpd="sng" w="12700">
                      <a:solidFill>
                        <a:srgbClr val="4D4D4D"/>
                      </a:solidFill>
                      <a:prstDash val="solid"/>
                      <a:round/>
                      <a:headEnd len="sm" w="sm" type="none"/>
                      <a:tailEnd len="sm" w="sm" type="none"/>
                    </a:lnR>
                    <a:lnB cap="flat" cmpd="sng" w="12700">
                      <a:solidFill>
                        <a:srgbClr val="4D4D4D"/>
                      </a:solidFill>
                      <a:prstDash val="solid"/>
                      <a:round/>
                      <a:headEnd len="sm" w="sm" type="none"/>
                      <a:tailEnd len="sm" w="sm" type="none"/>
                    </a:lnB>
                    <a:solidFill>
                      <a:srgbClr val="F5F5F5"/>
                    </a:solidFill>
                  </a:tcPr>
                </a:tc>
              </a:tr>
            </a:tbl>
          </a:graphicData>
        </a:graphic>
      </p:graphicFrame>
      <p:sp>
        <p:nvSpPr>
          <p:cNvPr id="547" name="Google Shape;547;p39"/>
          <p:cNvSpPr txBox="1"/>
          <p:nvPr/>
        </p:nvSpPr>
        <p:spPr>
          <a:xfrm>
            <a:off x="16824994" y="5309127"/>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4</a:t>
            </a:r>
            <a:endParaRPr/>
          </a:p>
        </p:txBody>
      </p:sp>
      <p:sp>
        <p:nvSpPr>
          <p:cNvPr id="548" name="Google Shape;548;p39"/>
          <p:cNvSpPr txBox="1"/>
          <p:nvPr/>
        </p:nvSpPr>
        <p:spPr>
          <a:xfrm>
            <a:off x="16824994" y="5982250"/>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1</a:t>
            </a:r>
            <a:endParaRPr/>
          </a:p>
        </p:txBody>
      </p:sp>
      <p:sp>
        <p:nvSpPr>
          <p:cNvPr id="549" name="Google Shape;549;p39"/>
          <p:cNvSpPr txBox="1"/>
          <p:nvPr/>
        </p:nvSpPr>
        <p:spPr>
          <a:xfrm>
            <a:off x="16824994" y="11586693"/>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2</a:t>
            </a:r>
            <a:endParaRPr/>
          </a:p>
        </p:txBody>
      </p:sp>
      <p:sp>
        <p:nvSpPr>
          <p:cNvPr id="550" name="Google Shape;550;p39"/>
          <p:cNvSpPr txBox="1"/>
          <p:nvPr/>
        </p:nvSpPr>
        <p:spPr>
          <a:xfrm>
            <a:off x="16824994" y="8133557"/>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433FF"/>
              </a:buClr>
              <a:buSzPts val="3500"/>
              <a:buFont typeface="Helvetica Neue"/>
              <a:buNone/>
            </a:pPr>
            <a:r>
              <a:rPr b="0" baseline="-25000" i="0" lang="en-US" sz="3500" u="none" cap="none" strike="noStrike">
                <a:solidFill>
                  <a:srgbClr val="0433FF"/>
                </a:solidFill>
                <a:latin typeface="Helvetica Neue"/>
                <a:ea typeface="Helvetica Neue"/>
                <a:cs typeface="Helvetica Neue"/>
                <a:sym typeface="Helvetica Neue"/>
              </a:rPr>
              <a:t>2</a:t>
            </a:r>
            <a:endParaRPr/>
          </a:p>
        </p:txBody>
      </p:sp>
      <p:sp>
        <p:nvSpPr>
          <p:cNvPr id="551" name="Google Shape;551;p39"/>
          <p:cNvSpPr txBox="1"/>
          <p:nvPr/>
        </p:nvSpPr>
        <p:spPr>
          <a:xfrm>
            <a:off x="7607232" y="10205168"/>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4</a:t>
            </a:r>
            <a:endParaRPr/>
          </a:p>
        </p:txBody>
      </p:sp>
      <p:sp>
        <p:nvSpPr>
          <p:cNvPr id="552" name="Google Shape;552;p39"/>
          <p:cNvSpPr txBox="1"/>
          <p:nvPr/>
        </p:nvSpPr>
        <p:spPr>
          <a:xfrm>
            <a:off x="7607232" y="10802440"/>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1</a:t>
            </a:r>
            <a:endParaRPr/>
          </a:p>
        </p:txBody>
      </p:sp>
      <p:sp>
        <p:nvSpPr>
          <p:cNvPr id="553" name="Google Shape;553;p39"/>
          <p:cNvSpPr txBox="1"/>
          <p:nvPr/>
        </p:nvSpPr>
        <p:spPr>
          <a:xfrm>
            <a:off x="7607232" y="11586693"/>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3</a:t>
            </a:r>
            <a:endParaRPr/>
          </a:p>
        </p:txBody>
      </p:sp>
      <p:sp>
        <p:nvSpPr>
          <p:cNvPr id="554" name="Google Shape;554;p39"/>
          <p:cNvSpPr txBox="1"/>
          <p:nvPr/>
        </p:nvSpPr>
        <p:spPr>
          <a:xfrm>
            <a:off x="7607232" y="12370946"/>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2</a:t>
            </a:r>
            <a:endParaRPr/>
          </a:p>
        </p:txBody>
      </p:sp>
      <p:sp>
        <p:nvSpPr>
          <p:cNvPr id="555" name="Google Shape;555;p39"/>
          <p:cNvSpPr txBox="1"/>
          <p:nvPr/>
        </p:nvSpPr>
        <p:spPr>
          <a:xfrm>
            <a:off x="16824994" y="6721342"/>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919191"/>
              </a:buClr>
              <a:buSzPts val="3500"/>
              <a:buFont typeface="Helvetica Neue"/>
              <a:buNone/>
            </a:pPr>
            <a:r>
              <a:rPr b="0" baseline="-25000" i="0" lang="en-US" sz="3500" u="none" cap="none" strike="noStrike">
                <a:solidFill>
                  <a:srgbClr val="919191"/>
                </a:solidFill>
                <a:latin typeface="Helvetica Neue"/>
                <a:ea typeface="Helvetica Neue"/>
                <a:cs typeface="Helvetica Neue"/>
                <a:sym typeface="Helvetica Neue"/>
              </a:rPr>
              <a:t>2</a:t>
            </a:r>
            <a:endParaRPr/>
          </a:p>
        </p:txBody>
      </p:sp>
      <p:sp>
        <p:nvSpPr>
          <p:cNvPr id="556" name="Google Shape;556;p39"/>
          <p:cNvSpPr txBox="1"/>
          <p:nvPr/>
        </p:nvSpPr>
        <p:spPr>
          <a:xfrm>
            <a:off x="16824994" y="9545773"/>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DAD01"/>
              </a:buClr>
              <a:buSzPts val="3500"/>
              <a:buFont typeface="Helvetica Neue"/>
              <a:buNone/>
            </a:pPr>
            <a:r>
              <a:rPr b="0" baseline="-25000" i="0" lang="en-US" sz="3500" u="none" cap="none" strike="noStrike">
                <a:solidFill>
                  <a:srgbClr val="1DAD01"/>
                </a:solidFill>
                <a:latin typeface="Helvetica Neue"/>
                <a:ea typeface="Helvetica Neue"/>
                <a:cs typeface="Helvetica Neue"/>
                <a:sym typeface="Helvetica Neue"/>
              </a:rPr>
              <a:t>2</a:t>
            </a:r>
            <a:endParaRPr/>
          </a:p>
        </p:txBody>
      </p:sp>
      <p:sp>
        <p:nvSpPr>
          <p:cNvPr id="557" name="Google Shape;557;p39"/>
          <p:cNvSpPr txBox="1"/>
          <p:nvPr/>
        </p:nvSpPr>
        <p:spPr>
          <a:xfrm>
            <a:off x="7607232" y="8133557"/>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919191"/>
              </a:buClr>
              <a:buSzPts val="3500"/>
              <a:buFont typeface="Helvetica Neue"/>
              <a:buNone/>
            </a:pPr>
            <a:r>
              <a:rPr b="0" baseline="-25000" i="0" lang="en-US" sz="3500" u="none" cap="none" strike="noStrike">
                <a:solidFill>
                  <a:srgbClr val="919191"/>
                </a:solidFill>
                <a:latin typeface="Helvetica Neue"/>
                <a:ea typeface="Helvetica Neue"/>
                <a:cs typeface="Helvetica Neue"/>
                <a:sym typeface="Helvetica Neue"/>
              </a:rPr>
              <a:t>2</a:t>
            </a:r>
            <a:endParaRPr/>
          </a:p>
        </p:txBody>
      </p:sp>
      <p:sp>
        <p:nvSpPr>
          <p:cNvPr id="558" name="Google Shape;558;p39"/>
          <p:cNvSpPr txBox="1"/>
          <p:nvPr/>
        </p:nvSpPr>
        <p:spPr>
          <a:xfrm>
            <a:off x="7607232" y="8823643"/>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919191"/>
              </a:buClr>
              <a:buSzPts val="3500"/>
              <a:buFont typeface="Helvetica Neue"/>
              <a:buNone/>
            </a:pPr>
            <a:r>
              <a:rPr b="0" baseline="-25000" i="0" lang="en-US" sz="3500" u="none" cap="none" strike="noStrike">
                <a:solidFill>
                  <a:srgbClr val="919191"/>
                </a:solidFill>
                <a:latin typeface="Helvetica Neue"/>
                <a:ea typeface="Helvetica Neue"/>
                <a:cs typeface="Helvetica Neue"/>
                <a:sym typeface="Helvetica Neue"/>
              </a:rPr>
              <a:t>1</a:t>
            </a:r>
            <a:endParaRPr/>
          </a:p>
        </p:txBody>
      </p:sp>
      <p:sp>
        <p:nvSpPr>
          <p:cNvPr id="559" name="Google Shape;559;p39"/>
          <p:cNvSpPr txBox="1"/>
          <p:nvPr/>
        </p:nvSpPr>
        <p:spPr>
          <a:xfrm>
            <a:off x="16824994" y="4680422"/>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55C1FF"/>
              </a:buClr>
              <a:buSzPts val="3500"/>
              <a:buFont typeface="Helvetica Neue"/>
              <a:buNone/>
            </a:pPr>
            <a:r>
              <a:rPr b="0" baseline="-25000" i="0" lang="en-US" sz="3500" u="none" cap="none" strike="noStrike">
                <a:solidFill>
                  <a:srgbClr val="55C1FF"/>
                </a:solidFill>
                <a:latin typeface="Helvetica Neue"/>
                <a:ea typeface="Helvetica Neue"/>
                <a:cs typeface="Helvetica Neue"/>
                <a:sym typeface="Helvetica Neue"/>
              </a:rPr>
              <a:t>1</a:t>
            </a:r>
            <a:endParaRPr/>
          </a:p>
        </p:txBody>
      </p:sp>
      <p:sp>
        <p:nvSpPr>
          <p:cNvPr id="560" name="Google Shape;560;p39"/>
          <p:cNvSpPr txBox="1"/>
          <p:nvPr/>
        </p:nvSpPr>
        <p:spPr>
          <a:xfrm>
            <a:off x="7607232" y="9513729"/>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55C1FF"/>
              </a:buClr>
              <a:buSzPts val="3500"/>
              <a:buFont typeface="Helvetica Neue"/>
              <a:buNone/>
            </a:pPr>
            <a:r>
              <a:rPr b="0" baseline="-25000" i="0" lang="en-US" sz="3500" u="none" cap="none" strike="noStrike">
                <a:solidFill>
                  <a:srgbClr val="55C1FF"/>
                </a:solidFill>
                <a:latin typeface="Helvetica Neue"/>
                <a:ea typeface="Helvetica Neue"/>
                <a:cs typeface="Helvetica Neue"/>
                <a:sym typeface="Helvetica Neue"/>
              </a:rPr>
              <a:t>1</a:t>
            </a:r>
            <a:endParaRPr/>
          </a:p>
        </p:txBody>
      </p:sp>
      <p:sp>
        <p:nvSpPr>
          <p:cNvPr id="561" name="Google Shape;561;p39"/>
          <p:cNvSpPr txBox="1"/>
          <p:nvPr/>
        </p:nvSpPr>
        <p:spPr>
          <a:xfrm>
            <a:off x="16824994" y="7427450"/>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919191"/>
              </a:buClr>
              <a:buSzPts val="3500"/>
              <a:buFont typeface="Helvetica Neue"/>
              <a:buNone/>
            </a:pPr>
            <a:r>
              <a:rPr b="0" baseline="-25000" i="0" lang="en-US" sz="3500" u="none" cap="none" strike="noStrike">
                <a:solidFill>
                  <a:srgbClr val="919191"/>
                </a:solidFill>
                <a:latin typeface="Helvetica Neue"/>
                <a:ea typeface="Helvetica Neue"/>
                <a:cs typeface="Helvetica Neue"/>
                <a:sym typeface="Helvetica Neue"/>
              </a:rPr>
              <a:t>1</a:t>
            </a:r>
            <a:endParaRPr/>
          </a:p>
        </p:txBody>
      </p:sp>
      <p:sp>
        <p:nvSpPr>
          <p:cNvPr id="562" name="Google Shape;562;p39"/>
          <p:cNvSpPr txBox="1"/>
          <p:nvPr/>
        </p:nvSpPr>
        <p:spPr>
          <a:xfrm>
            <a:off x="16824994" y="12370946"/>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433FF"/>
              </a:buClr>
              <a:buSzPts val="3500"/>
              <a:buFont typeface="Helvetica Neue"/>
              <a:buNone/>
            </a:pPr>
            <a:r>
              <a:rPr b="0" baseline="-25000" i="0" lang="en-US" sz="3500" u="none" cap="none" strike="noStrike">
                <a:solidFill>
                  <a:srgbClr val="0433FF"/>
                </a:solidFill>
                <a:latin typeface="Helvetica Neue"/>
                <a:ea typeface="Helvetica Neue"/>
                <a:cs typeface="Helvetica Neue"/>
                <a:sym typeface="Helvetica Neue"/>
              </a:rPr>
              <a:t>1</a:t>
            </a:r>
            <a:endParaRPr/>
          </a:p>
        </p:txBody>
      </p:sp>
      <p:sp>
        <p:nvSpPr>
          <p:cNvPr id="563" name="Google Shape;563;p39"/>
          <p:cNvSpPr txBox="1"/>
          <p:nvPr/>
        </p:nvSpPr>
        <p:spPr>
          <a:xfrm>
            <a:off x="7607232" y="6071150"/>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433FF"/>
              </a:buClr>
              <a:buSzPts val="3500"/>
              <a:buFont typeface="Helvetica Neue"/>
              <a:buNone/>
            </a:pPr>
            <a:r>
              <a:rPr b="0" baseline="-25000" i="0" lang="en-US" sz="3500" u="none" cap="none" strike="noStrike">
                <a:solidFill>
                  <a:srgbClr val="0433FF"/>
                </a:solidFill>
                <a:latin typeface="Helvetica Neue"/>
                <a:ea typeface="Helvetica Neue"/>
                <a:cs typeface="Helvetica Neue"/>
                <a:sym typeface="Helvetica Neue"/>
              </a:rPr>
              <a:t>1</a:t>
            </a:r>
            <a:endParaRPr/>
          </a:p>
        </p:txBody>
      </p:sp>
      <p:sp>
        <p:nvSpPr>
          <p:cNvPr id="564" name="Google Shape;564;p39"/>
          <p:cNvSpPr txBox="1"/>
          <p:nvPr/>
        </p:nvSpPr>
        <p:spPr>
          <a:xfrm>
            <a:off x="7607232" y="5309127"/>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433FF"/>
              </a:buClr>
              <a:buSzPts val="3500"/>
              <a:buFont typeface="Helvetica Neue"/>
              <a:buNone/>
            </a:pPr>
            <a:r>
              <a:rPr b="0" baseline="-25000" i="0" lang="en-US" sz="3500" u="none" cap="none" strike="noStrike">
                <a:solidFill>
                  <a:srgbClr val="0433FF"/>
                </a:solidFill>
                <a:latin typeface="Helvetica Neue"/>
                <a:ea typeface="Helvetica Neue"/>
                <a:cs typeface="Helvetica Neue"/>
                <a:sym typeface="Helvetica Neue"/>
              </a:rPr>
              <a:t>2</a:t>
            </a:r>
            <a:endParaRPr/>
          </a:p>
        </p:txBody>
      </p:sp>
      <p:sp>
        <p:nvSpPr>
          <p:cNvPr id="565" name="Google Shape;565;p39"/>
          <p:cNvSpPr txBox="1"/>
          <p:nvPr/>
        </p:nvSpPr>
        <p:spPr>
          <a:xfrm>
            <a:off x="7607232" y="4680422"/>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500"/>
              <a:buFont typeface="Helvetica Neue"/>
              <a:buNone/>
            </a:pPr>
            <a:r>
              <a:rPr b="0" baseline="-25000" i="0" lang="en-US" sz="3500" u="none" cap="none" strike="noStrike">
                <a:solidFill>
                  <a:srgbClr val="000000"/>
                </a:solidFill>
                <a:latin typeface="Helvetica Neue"/>
                <a:ea typeface="Helvetica Neue"/>
                <a:cs typeface="Helvetica Neue"/>
                <a:sym typeface="Helvetica Neue"/>
              </a:rPr>
              <a:t>1</a:t>
            </a:r>
            <a:endParaRPr/>
          </a:p>
        </p:txBody>
      </p:sp>
      <p:sp>
        <p:nvSpPr>
          <p:cNvPr id="566" name="Google Shape;566;p39"/>
          <p:cNvSpPr txBox="1"/>
          <p:nvPr/>
        </p:nvSpPr>
        <p:spPr>
          <a:xfrm>
            <a:off x="16824994" y="10957987"/>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500"/>
              <a:buFont typeface="Helvetica Neue"/>
              <a:buNone/>
            </a:pPr>
            <a:r>
              <a:rPr b="0" baseline="-25000" i="0" lang="en-US" sz="3500" u="none" cap="none" strike="noStrike">
                <a:solidFill>
                  <a:srgbClr val="000000"/>
                </a:solidFill>
                <a:latin typeface="Helvetica Neue"/>
                <a:ea typeface="Helvetica Neue"/>
                <a:cs typeface="Helvetica Neue"/>
                <a:sym typeface="Helvetica Neue"/>
              </a:rPr>
              <a:t>1</a:t>
            </a:r>
            <a:endParaRPr/>
          </a:p>
        </p:txBody>
      </p:sp>
      <p:sp>
        <p:nvSpPr>
          <p:cNvPr id="567" name="Google Shape;567;p39"/>
          <p:cNvSpPr txBox="1"/>
          <p:nvPr/>
        </p:nvSpPr>
        <p:spPr>
          <a:xfrm>
            <a:off x="7628042" y="6764360"/>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DAD01"/>
              </a:buClr>
              <a:buSzPts val="3500"/>
              <a:buFont typeface="Helvetica Neue"/>
              <a:buNone/>
            </a:pPr>
            <a:r>
              <a:rPr b="0" baseline="-25000" i="0" lang="en-US" sz="3500" u="none" cap="none" strike="noStrike">
                <a:solidFill>
                  <a:srgbClr val="1DAD01"/>
                </a:solidFill>
                <a:latin typeface="Helvetica Neue"/>
                <a:ea typeface="Helvetica Neue"/>
                <a:cs typeface="Helvetica Neue"/>
                <a:sym typeface="Helvetica Neue"/>
              </a:rPr>
              <a:t>2</a:t>
            </a:r>
            <a:endParaRPr/>
          </a:p>
        </p:txBody>
      </p:sp>
      <p:sp>
        <p:nvSpPr>
          <p:cNvPr id="568" name="Google Shape;568;p39"/>
          <p:cNvSpPr txBox="1"/>
          <p:nvPr/>
        </p:nvSpPr>
        <p:spPr>
          <a:xfrm>
            <a:off x="7628042" y="7411428"/>
            <a:ext cx="279062"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DAD01"/>
              </a:buClr>
              <a:buSzPts val="3500"/>
              <a:buFont typeface="Helvetica Neue"/>
              <a:buNone/>
            </a:pPr>
            <a:r>
              <a:rPr b="0" baseline="-25000" i="0" lang="en-US" sz="3500" u="none" cap="none" strike="noStrike">
                <a:solidFill>
                  <a:srgbClr val="1DAD01"/>
                </a:solidFill>
                <a:latin typeface="Helvetica Neue"/>
                <a:ea typeface="Helvetica Neue"/>
                <a:cs typeface="Helvetica Neue"/>
                <a:sym typeface="Helvetica Neue"/>
              </a:rPr>
              <a:t>1</a:t>
            </a:r>
            <a:endParaRPr/>
          </a:p>
        </p:txBody>
      </p:sp>
      <p:sp>
        <p:nvSpPr>
          <p:cNvPr id="569" name="Google Shape;569;p39"/>
          <p:cNvSpPr txBox="1"/>
          <p:nvPr/>
        </p:nvSpPr>
        <p:spPr>
          <a:xfrm>
            <a:off x="16824994" y="8767506"/>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FF2600"/>
              </a:buClr>
              <a:buSzPts val="3500"/>
              <a:buFont typeface="Helvetica Neue"/>
              <a:buNone/>
            </a:pPr>
            <a:r>
              <a:rPr b="0" baseline="-25000" i="0" lang="en-US" sz="3500" u="none" cap="none" strike="noStrike">
                <a:solidFill>
                  <a:srgbClr val="FF2600"/>
                </a:solidFill>
                <a:latin typeface="Helvetica Neue"/>
                <a:ea typeface="Helvetica Neue"/>
                <a:cs typeface="Helvetica Neue"/>
                <a:sym typeface="Helvetica Neue"/>
              </a:rPr>
              <a:t>3</a:t>
            </a:r>
            <a:endParaRPr/>
          </a:p>
        </p:txBody>
      </p:sp>
      <p:sp>
        <p:nvSpPr>
          <p:cNvPr id="570" name="Google Shape;570;p39"/>
          <p:cNvSpPr txBox="1"/>
          <p:nvPr/>
        </p:nvSpPr>
        <p:spPr>
          <a:xfrm>
            <a:off x="16824994" y="10205168"/>
            <a:ext cx="279063"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DAD01"/>
              </a:buClr>
              <a:buSzPts val="3500"/>
              <a:buFont typeface="Helvetica Neue"/>
              <a:buNone/>
            </a:pPr>
            <a:r>
              <a:rPr b="0" baseline="-25000" i="0" lang="en-US" sz="3500" u="none" cap="none" strike="noStrike">
                <a:solidFill>
                  <a:srgbClr val="1DAD01"/>
                </a:solidFill>
                <a:latin typeface="Helvetica Neue"/>
                <a:ea typeface="Helvetica Neue"/>
                <a:cs typeface="Helvetica Neue"/>
                <a:sym typeface="Helvetica Neue"/>
              </a:rPr>
              <a:t>1</a:t>
            </a:r>
            <a:endParaRPr/>
          </a:p>
        </p:txBody>
      </p:sp>
      <p:sp>
        <p:nvSpPr>
          <p:cNvPr id="571" name="Google Shape;571;p39"/>
          <p:cNvSpPr txBox="1"/>
          <p:nvPr/>
        </p:nvSpPr>
        <p:spPr>
          <a:xfrm>
            <a:off x="593022" y="7657193"/>
            <a:ext cx="4415639"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Search for ‘tal</a:t>
            </a:r>
            <a:r>
              <a:rPr b="0" i="0" lang="en-US" sz="4800" u="none" cap="none" strike="noStrike">
                <a:solidFill>
                  <a:srgbClr val="1DAD01"/>
                </a:solidFill>
                <a:latin typeface="Helvetica Neue"/>
                <a:ea typeface="Helvetica Neue"/>
                <a:cs typeface="Helvetica Neue"/>
                <a:sym typeface="Helvetica Neue"/>
              </a:rPr>
              <a:t>e</a:t>
            </a:r>
            <a:r>
              <a:rPr b="0" i="0" lang="en-US" sz="4800" u="none" cap="none" strike="noStrike">
                <a:solidFill>
                  <a:srgbClr val="000000"/>
                </a:solidFill>
                <a:latin typeface="Helvetica Neue"/>
                <a:ea typeface="Helvetica Neue"/>
                <a:cs typeface="Helvetica Neue"/>
                <a:sym typeface="Helvetica Neue"/>
              </a:rPr>
              <a:t>'</a:t>
            </a:r>
            <a:endParaRPr/>
          </a:p>
        </p:txBody>
      </p:sp>
      <p:grpSp>
        <p:nvGrpSpPr>
          <p:cNvPr id="572" name="Google Shape;572;p39"/>
          <p:cNvGrpSpPr/>
          <p:nvPr/>
        </p:nvGrpSpPr>
        <p:grpSpPr>
          <a:xfrm>
            <a:off x="6474411" y="6966987"/>
            <a:ext cx="653127" cy="633951"/>
            <a:chOff x="0" y="0"/>
            <a:chExt cx="653126" cy="633949"/>
          </a:xfrm>
        </p:grpSpPr>
        <p:cxnSp>
          <p:nvCxnSpPr>
            <p:cNvPr id="573" name="Google Shape;573;p39"/>
            <p:cNvCxnSpPr/>
            <p:nvPr/>
          </p:nvCxnSpPr>
          <p:spPr>
            <a:xfrm>
              <a:off x="0" y="633948"/>
              <a:ext cx="653125" cy="1"/>
            </a:xfrm>
            <a:prstGeom prst="straightConnector1">
              <a:avLst/>
            </a:prstGeom>
            <a:noFill/>
            <a:ln cap="flat" cmpd="sng" w="88900">
              <a:solidFill>
                <a:srgbClr val="000000"/>
              </a:solidFill>
              <a:prstDash val="solid"/>
              <a:miter lim="400000"/>
              <a:headEnd len="sm" w="sm" type="none"/>
              <a:tailEnd len="med" w="med" type="triangle"/>
            </a:ln>
          </p:spPr>
        </p:cxnSp>
        <p:cxnSp>
          <p:nvCxnSpPr>
            <p:cNvPr id="574" name="Google Shape;574;p39"/>
            <p:cNvCxnSpPr/>
            <p:nvPr/>
          </p:nvCxnSpPr>
          <p:spPr>
            <a:xfrm>
              <a:off x="0" y="0"/>
              <a:ext cx="653126" cy="0"/>
            </a:xfrm>
            <a:prstGeom prst="straightConnector1">
              <a:avLst/>
            </a:prstGeom>
            <a:noFill/>
            <a:ln cap="flat" cmpd="sng" w="88900">
              <a:solidFill>
                <a:srgbClr val="000000"/>
              </a:solidFill>
              <a:prstDash val="solid"/>
              <a:miter lim="400000"/>
              <a:headEnd len="sm" w="sm" type="none"/>
              <a:tailEnd len="med" w="med" type="triangle"/>
            </a:ln>
          </p:spPr>
        </p:cxnSp>
      </p:grpSp>
      <p:grpSp>
        <p:nvGrpSpPr>
          <p:cNvPr id="575" name="Google Shape;575;p39"/>
          <p:cNvGrpSpPr/>
          <p:nvPr/>
        </p:nvGrpSpPr>
        <p:grpSpPr>
          <a:xfrm>
            <a:off x="8234755" y="7026269"/>
            <a:ext cx="8252185" cy="690088"/>
            <a:chOff x="0" y="0"/>
            <a:chExt cx="8252183" cy="690086"/>
          </a:xfrm>
        </p:grpSpPr>
        <p:cxnSp>
          <p:nvCxnSpPr>
            <p:cNvPr id="576" name="Google Shape;576;p39"/>
            <p:cNvCxnSpPr/>
            <p:nvPr/>
          </p:nvCxnSpPr>
          <p:spPr>
            <a:xfrm>
              <a:off x="10404" y="690085"/>
              <a:ext cx="8241779" cy="1"/>
            </a:xfrm>
            <a:prstGeom prst="straightConnector1">
              <a:avLst/>
            </a:prstGeom>
            <a:noFill/>
            <a:ln cap="flat" cmpd="sng" w="25400">
              <a:solidFill>
                <a:srgbClr val="000000"/>
              </a:solidFill>
              <a:prstDash val="solid"/>
              <a:miter lim="400000"/>
              <a:headEnd len="sm" w="sm" type="none"/>
              <a:tailEnd len="med" w="med" type="triangle"/>
            </a:ln>
          </p:spPr>
        </p:cxnSp>
        <p:cxnSp>
          <p:nvCxnSpPr>
            <p:cNvPr id="577" name="Google Shape;577;p39"/>
            <p:cNvCxnSpPr/>
            <p:nvPr/>
          </p:nvCxnSpPr>
          <p:spPr>
            <a:xfrm>
              <a:off x="0" y="0"/>
              <a:ext cx="8241778" cy="0"/>
            </a:xfrm>
            <a:prstGeom prst="straightConnector1">
              <a:avLst/>
            </a:prstGeom>
            <a:noFill/>
            <a:ln cap="flat" cmpd="sng" w="25400">
              <a:solidFill>
                <a:srgbClr val="000000"/>
              </a:solidFill>
              <a:prstDash val="solid"/>
              <a:miter lim="400000"/>
              <a:headEnd len="sm" w="sm" type="none"/>
              <a:tailEnd len="med" w="med" type="triangle"/>
            </a:ln>
          </p:spPr>
        </p:cxnSp>
      </p:grpSp>
      <p:sp>
        <p:nvSpPr>
          <p:cNvPr id="578" name="Google Shape;578;p39"/>
          <p:cNvSpPr txBox="1"/>
          <p:nvPr/>
        </p:nvSpPr>
        <p:spPr>
          <a:xfrm>
            <a:off x="3344889" y="818015"/>
            <a:ext cx="17694222" cy="2289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Burrows-Wheeler Transform (BWT)</a:t>
            </a:r>
            <a:endParaRPr/>
          </a:p>
          <a:p>
            <a:pPr indent="0" lvl="0" marL="0" marR="0" rtl="0" algn="ctr">
              <a:lnSpc>
                <a:spcPct val="100000"/>
              </a:lnSpc>
              <a:spcBef>
                <a:spcPts val="0"/>
              </a:spcBef>
              <a:spcAft>
                <a:spcPts val="0"/>
              </a:spcAft>
              <a:buClr>
                <a:srgbClr val="000000"/>
              </a:buClr>
              <a:buSzPts val="67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‘tattletales’</a:t>
            </a:r>
            <a:endParaRPr/>
          </a:p>
        </p:txBody>
      </p:sp>
      <p:sp>
        <p:nvSpPr>
          <p:cNvPr id="579" name="Google Shape;579;p39"/>
          <p:cNvSpPr txBox="1"/>
          <p:nvPr/>
        </p:nvSpPr>
        <p:spPr>
          <a:xfrm>
            <a:off x="7116151" y="3597557"/>
            <a:ext cx="1003098"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First</a:t>
            </a:r>
            <a:endParaRPr/>
          </a:p>
        </p:txBody>
      </p:sp>
      <p:sp>
        <p:nvSpPr>
          <p:cNvPr id="580" name="Google Shape;580;p39"/>
          <p:cNvSpPr txBox="1"/>
          <p:nvPr/>
        </p:nvSpPr>
        <p:spPr>
          <a:xfrm>
            <a:off x="16284512" y="3597557"/>
            <a:ext cx="986639" cy="63489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600"/>
              <a:buFont typeface="Helvetica Neue"/>
              <a:buNone/>
            </a:pPr>
            <a:r>
              <a:rPr b="0" i="0" lang="en-US" sz="3600" u="none" cap="none" strike="noStrike">
                <a:solidFill>
                  <a:srgbClr val="000000"/>
                </a:solidFill>
                <a:latin typeface="Helvetica Neue"/>
                <a:ea typeface="Helvetica Neue"/>
                <a:cs typeface="Helvetica Neue"/>
                <a:sym typeface="Helvetica Neue"/>
              </a:rPr>
              <a:t>Last</a:t>
            </a:r>
            <a:endParaRPr/>
          </a:p>
        </p:txBody>
      </p:sp>
      <p:sp>
        <p:nvSpPr>
          <p:cNvPr id="581" name="Google Shape;581;p39"/>
          <p:cNvSpPr txBox="1"/>
          <p:nvPr/>
        </p:nvSpPr>
        <p:spPr>
          <a:xfrm>
            <a:off x="5659825" y="4498908"/>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12</a:t>
            </a:r>
            <a:endParaRPr/>
          </a:p>
        </p:txBody>
      </p:sp>
      <p:sp>
        <p:nvSpPr>
          <p:cNvPr id="582" name="Google Shape;582;p39"/>
          <p:cNvSpPr txBox="1"/>
          <p:nvPr/>
        </p:nvSpPr>
        <p:spPr>
          <a:xfrm>
            <a:off x="5659825" y="5217540"/>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8</a:t>
            </a:r>
            <a:endParaRPr/>
          </a:p>
        </p:txBody>
      </p:sp>
      <p:sp>
        <p:nvSpPr>
          <p:cNvPr id="583" name="Google Shape;583;p39"/>
          <p:cNvSpPr txBox="1"/>
          <p:nvPr/>
        </p:nvSpPr>
        <p:spPr>
          <a:xfrm>
            <a:off x="5659825" y="5936173"/>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2</a:t>
            </a:r>
            <a:endParaRPr/>
          </a:p>
        </p:txBody>
      </p:sp>
      <p:sp>
        <p:nvSpPr>
          <p:cNvPr id="584" name="Google Shape;584;p39"/>
          <p:cNvSpPr txBox="1"/>
          <p:nvPr/>
        </p:nvSpPr>
        <p:spPr>
          <a:xfrm>
            <a:off x="5659825" y="6654806"/>
            <a:ext cx="636829" cy="64724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10</a:t>
            </a:r>
            <a:endParaRPr/>
          </a:p>
        </p:txBody>
      </p:sp>
      <p:sp>
        <p:nvSpPr>
          <p:cNvPr id="585" name="Google Shape;585;p39"/>
          <p:cNvSpPr txBox="1"/>
          <p:nvPr/>
        </p:nvSpPr>
        <p:spPr>
          <a:xfrm>
            <a:off x="5659825" y="733533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6</a:t>
            </a:r>
            <a:endParaRPr/>
          </a:p>
        </p:txBody>
      </p:sp>
      <p:sp>
        <p:nvSpPr>
          <p:cNvPr id="586" name="Google Shape;586;p39"/>
          <p:cNvSpPr txBox="1"/>
          <p:nvPr/>
        </p:nvSpPr>
        <p:spPr>
          <a:xfrm>
            <a:off x="5659825" y="8015871"/>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9</a:t>
            </a:r>
            <a:endParaRPr/>
          </a:p>
        </p:txBody>
      </p:sp>
      <p:sp>
        <p:nvSpPr>
          <p:cNvPr id="587" name="Google Shape;587;p39"/>
          <p:cNvSpPr txBox="1"/>
          <p:nvPr/>
        </p:nvSpPr>
        <p:spPr>
          <a:xfrm>
            <a:off x="5659825" y="8721804"/>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5</a:t>
            </a:r>
            <a:endParaRPr/>
          </a:p>
        </p:txBody>
      </p:sp>
      <p:sp>
        <p:nvSpPr>
          <p:cNvPr id="588" name="Google Shape;588;p39"/>
          <p:cNvSpPr txBox="1"/>
          <p:nvPr/>
        </p:nvSpPr>
        <p:spPr>
          <a:xfrm>
            <a:off x="5659825" y="9427736"/>
            <a:ext cx="636829"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11</a:t>
            </a:r>
            <a:endParaRPr/>
          </a:p>
        </p:txBody>
      </p:sp>
      <p:sp>
        <p:nvSpPr>
          <p:cNvPr id="589" name="Google Shape;589;p39"/>
          <p:cNvSpPr txBox="1"/>
          <p:nvPr/>
        </p:nvSpPr>
        <p:spPr>
          <a:xfrm>
            <a:off x="5659825" y="10095569"/>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7</a:t>
            </a:r>
            <a:endParaRPr/>
          </a:p>
        </p:txBody>
      </p:sp>
      <p:sp>
        <p:nvSpPr>
          <p:cNvPr id="590" name="Google Shape;590;p39"/>
          <p:cNvSpPr txBox="1"/>
          <p:nvPr/>
        </p:nvSpPr>
        <p:spPr>
          <a:xfrm>
            <a:off x="5659825" y="10788802"/>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1</a:t>
            </a:r>
            <a:endParaRPr/>
          </a:p>
        </p:txBody>
      </p:sp>
      <p:sp>
        <p:nvSpPr>
          <p:cNvPr id="591" name="Google Shape;591;p39"/>
          <p:cNvSpPr txBox="1"/>
          <p:nvPr/>
        </p:nvSpPr>
        <p:spPr>
          <a:xfrm>
            <a:off x="5659825" y="11532835"/>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4</a:t>
            </a:r>
            <a:endParaRPr/>
          </a:p>
        </p:txBody>
      </p:sp>
      <p:sp>
        <p:nvSpPr>
          <p:cNvPr id="592" name="Google Shape;592;p39"/>
          <p:cNvSpPr txBox="1"/>
          <p:nvPr/>
        </p:nvSpPr>
        <p:spPr>
          <a:xfrm>
            <a:off x="5659825" y="12200668"/>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3700"/>
              <a:buFont typeface="Helvetica Neue"/>
              <a:buNone/>
            </a:pPr>
            <a:r>
              <a:rPr b="0" i="0" lang="en-US" sz="3700" u="none" cap="none" strike="noStrike">
                <a:solidFill>
                  <a:srgbClr val="000000"/>
                </a:solidFill>
                <a:latin typeface="Helvetica Neue"/>
                <a:ea typeface="Helvetica Neue"/>
                <a:cs typeface="Helvetica Neue"/>
                <a:sym typeface="Helvetica Neue"/>
              </a:rPr>
              <a:t>3</a:t>
            </a:r>
            <a:endParaRPr/>
          </a:p>
        </p:txBody>
      </p:sp>
      <p:grpSp>
        <p:nvGrpSpPr>
          <p:cNvPr id="593" name="Google Shape;593;p39"/>
          <p:cNvGrpSpPr/>
          <p:nvPr/>
        </p:nvGrpSpPr>
        <p:grpSpPr>
          <a:xfrm>
            <a:off x="8044613" y="7160385"/>
            <a:ext cx="8636024" cy="1802049"/>
            <a:chOff x="0" y="-1"/>
            <a:chExt cx="8636022" cy="1802047"/>
          </a:xfrm>
        </p:grpSpPr>
        <p:cxnSp>
          <p:nvCxnSpPr>
            <p:cNvPr id="594" name="Google Shape;594;p39"/>
            <p:cNvCxnSpPr/>
            <p:nvPr/>
          </p:nvCxnSpPr>
          <p:spPr>
            <a:xfrm flipH="1">
              <a:off x="0" y="722868"/>
              <a:ext cx="8630747" cy="1079178"/>
            </a:xfrm>
            <a:prstGeom prst="straightConnector1">
              <a:avLst/>
            </a:prstGeom>
            <a:noFill/>
            <a:ln cap="flat" cmpd="sng" w="25400">
              <a:solidFill>
                <a:srgbClr val="000000"/>
              </a:solidFill>
              <a:prstDash val="solid"/>
              <a:miter lim="400000"/>
              <a:headEnd len="sm" w="sm" type="none"/>
              <a:tailEnd len="med" w="med" type="triangle"/>
            </a:ln>
          </p:spPr>
        </p:cxnSp>
        <p:cxnSp>
          <p:nvCxnSpPr>
            <p:cNvPr id="595" name="Google Shape;595;p39"/>
            <p:cNvCxnSpPr/>
            <p:nvPr/>
          </p:nvCxnSpPr>
          <p:spPr>
            <a:xfrm flipH="1">
              <a:off x="5275" y="-1"/>
              <a:ext cx="8630747" cy="1079178"/>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596" name="Google Shape;596;p39"/>
          <p:cNvGrpSpPr/>
          <p:nvPr/>
        </p:nvGrpSpPr>
        <p:grpSpPr>
          <a:xfrm>
            <a:off x="8083053" y="8339493"/>
            <a:ext cx="8217895" cy="789079"/>
            <a:chOff x="0" y="0"/>
            <a:chExt cx="8217893" cy="789078"/>
          </a:xfrm>
        </p:grpSpPr>
        <p:cxnSp>
          <p:nvCxnSpPr>
            <p:cNvPr id="597" name="Google Shape;597;p39"/>
            <p:cNvCxnSpPr/>
            <p:nvPr/>
          </p:nvCxnSpPr>
          <p:spPr>
            <a:xfrm>
              <a:off x="0" y="0"/>
              <a:ext cx="8217893" cy="0"/>
            </a:xfrm>
            <a:prstGeom prst="straightConnector1">
              <a:avLst/>
            </a:prstGeom>
            <a:noFill/>
            <a:ln cap="flat" cmpd="sng" w="25400">
              <a:solidFill>
                <a:srgbClr val="000000"/>
              </a:solidFill>
              <a:prstDash val="solid"/>
              <a:miter lim="400000"/>
              <a:headEnd len="sm" w="sm" type="none"/>
              <a:tailEnd len="med" w="med" type="triangle"/>
            </a:ln>
          </p:spPr>
        </p:cxnSp>
        <p:cxnSp>
          <p:nvCxnSpPr>
            <p:cNvPr id="598" name="Google Shape;598;p39"/>
            <p:cNvCxnSpPr/>
            <p:nvPr/>
          </p:nvCxnSpPr>
          <p:spPr>
            <a:xfrm>
              <a:off x="0" y="789077"/>
              <a:ext cx="8217892" cy="1"/>
            </a:xfrm>
            <a:prstGeom prst="straightConnector1">
              <a:avLst/>
            </a:prstGeom>
            <a:noFill/>
            <a:ln cap="flat" cmpd="sng" w="25400">
              <a:solidFill>
                <a:srgbClr val="000000"/>
              </a:solidFill>
              <a:prstDash val="solid"/>
              <a:miter lim="400000"/>
              <a:headEnd len="sm" w="sm" type="none"/>
              <a:tailEnd len="med" w="med" type="triangle"/>
            </a:ln>
          </p:spPr>
        </p:cxnSp>
      </p:grpSp>
      <p:cxnSp>
        <p:nvCxnSpPr>
          <p:cNvPr id="599" name="Google Shape;599;p39"/>
          <p:cNvCxnSpPr/>
          <p:nvPr/>
        </p:nvCxnSpPr>
        <p:spPr>
          <a:xfrm rot="10800000">
            <a:off x="8073647" y="5631538"/>
            <a:ext cx="8232829" cy="2702515"/>
          </a:xfrm>
          <a:prstGeom prst="straightConnector1">
            <a:avLst/>
          </a:prstGeom>
          <a:noFill/>
          <a:ln cap="flat" cmpd="sng" w="25400">
            <a:solidFill>
              <a:srgbClr val="000000"/>
            </a:solidFill>
            <a:prstDash val="solid"/>
            <a:miter lim="400000"/>
            <a:headEnd len="sm" w="sm" type="none"/>
            <a:tailEnd len="med" w="med" type="triangle"/>
          </a:ln>
        </p:spPr>
      </p:cxnSp>
      <p:cxnSp>
        <p:nvCxnSpPr>
          <p:cNvPr id="600" name="Google Shape;600;p39"/>
          <p:cNvCxnSpPr/>
          <p:nvPr/>
        </p:nvCxnSpPr>
        <p:spPr>
          <a:xfrm>
            <a:off x="8098224" y="5552560"/>
            <a:ext cx="8217893" cy="1"/>
          </a:xfrm>
          <a:prstGeom prst="straightConnector1">
            <a:avLst/>
          </a:prstGeom>
          <a:noFill/>
          <a:ln cap="flat" cmpd="sng" w="25400">
            <a:solidFill>
              <a:srgbClr val="000000"/>
            </a:solidFill>
            <a:prstDash val="solid"/>
            <a:miter lim="400000"/>
            <a:headEnd len="sm" w="sm" type="none"/>
            <a:tailEnd len="med" w="med" type="triangle"/>
          </a:ln>
        </p:spPr>
      </p:cxnSp>
      <p:cxnSp>
        <p:nvCxnSpPr>
          <p:cNvPr id="601" name="Google Shape;601;p39"/>
          <p:cNvCxnSpPr/>
          <p:nvPr/>
        </p:nvCxnSpPr>
        <p:spPr>
          <a:xfrm flipH="1">
            <a:off x="8066847" y="5753099"/>
            <a:ext cx="8274364" cy="4627659"/>
          </a:xfrm>
          <a:prstGeom prst="straightConnector1">
            <a:avLst/>
          </a:prstGeom>
          <a:noFill/>
          <a:ln cap="flat" cmpd="sng" w="25400">
            <a:solidFill>
              <a:srgbClr val="000000"/>
            </a:solidFill>
            <a:prstDash val="solid"/>
            <a:miter lim="400000"/>
            <a:headEnd len="sm" w="sm" type="none"/>
            <a:tailEnd len="med" w="med" type="triangle"/>
          </a:ln>
        </p:spPr>
      </p:cxnSp>
      <p:sp>
        <p:nvSpPr>
          <p:cNvPr id="602" name="Google Shape;602;p39"/>
          <p:cNvSpPr/>
          <p:nvPr/>
        </p:nvSpPr>
        <p:spPr>
          <a:xfrm>
            <a:off x="7132572" y="10078794"/>
            <a:ext cx="3382018" cy="680794"/>
          </a:xfrm>
          <a:prstGeom prst="rect">
            <a:avLst/>
          </a:prstGeom>
          <a:noFill/>
          <a:ln cap="flat" cmpd="sng" w="889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Oval Oval" id="603" name="Google Shape;603;p39"/>
          <p:cNvPicPr preferRelativeResize="0"/>
          <p:nvPr/>
        </p:nvPicPr>
        <p:blipFill rotWithShape="1">
          <a:blip r:embed="rId3">
            <a:alphaModFix/>
          </a:blip>
          <a:srcRect b="0" l="0" r="0" t="0"/>
          <a:stretch/>
        </p:blipFill>
        <p:spPr>
          <a:xfrm>
            <a:off x="5451194" y="10009074"/>
            <a:ext cx="792826" cy="820234"/>
          </a:xfrm>
          <a:prstGeom prst="rect">
            <a:avLst/>
          </a:prstGeom>
          <a:noFill/>
          <a:ln>
            <a:noFill/>
          </a:ln>
        </p:spPr>
      </p:pic>
      <p:grpSp>
        <p:nvGrpSpPr>
          <p:cNvPr id="604" name="Google Shape;604;p39"/>
          <p:cNvGrpSpPr/>
          <p:nvPr/>
        </p:nvGrpSpPr>
        <p:grpSpPr>
          <a:xfrm>
            <a:off x="12168945" y="2933214"/>
            <a:ext cx="375566" cy="992761"/>
            <a:chOff x="0" y="-1"/>
            <a:chExt cx="375565" cy="992759"/>
          </a:xfrm>
        </p:grpSpPr>
        <p:cxnSp>
          <p:nvCxnSpPr>
            <p:cNvPr id="605" name="Google Shape;605;p39"/>
            <p:cNvCxnSpPr/>
            <p:nvPr/>
          </p:nvCxnSpPr>
          <p:spPr>
            <a:xfrm flipH="1" rot="10800000">
              <a:off x="187782" y="-1"/>
              <a:ext cx="1" cy="382273"/>
            </a:xfrm>
            <a:prstGeom prst="straightConnector1">
              <a:avLst/>
            </a:prstGeom>
            <a:noFill/>
            <a:ln cap="flat" cmpd="sng" w="50800">
              <a:solidFill>
                <a:srgbClr val="EB220C"/>
              </a:solidFill>
              <a:prstDash val="solid"/>
              <a:miter lim="400000"/>
              <a:headEnd len="sm" w="sm" type="none"/>
              <a:tailEnd len="med" w="med" type="triangle"/>
            </a:ln>
          </p:spPr>
        </p:cxnSp>
        <p:sp>
          <p:nvSpPr>
            <p:cNvPr id="606" name="Google Shape;606;p39"/>
            <p:cNvSpPr txBox="1"/>
            <p:nvPr/>
          </p:nvSpPr>
          <p:spPr>
            <a:xfrm>
              <a:off x="0" y="345514"/>
              <a:ext cx="375565" cy="64724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B220C"/>
                </a:buClr>
                <a:buSzPts val="3700"/>
                <a:buFont typeface="Helvetica Neue"/>
                <a:buNone/>
              </a:pPr>
              <a:r>
                <a:rPr b="0" i="0" lang="en-US" sz="3700" u="none" cap="none" strike="noStrike">
                  <a:solidFill>
                    <a:srgbClr val="EB220C"/>
                  </a:solidFill>
                  <a:latin typeface="Helvetica Neue"/>
                  <a:ea typeface="Helvetica Neue"/>
                  <a:cs typeface="Helvetica Neue"/>
                  <a:sym typeface="Helvetica Neue"/>
                </a:rPr>
                <a:t>7</a:t>
              </a:r>
              <a:endParaRPr/>
            </a:p>
          </p:txBody>
        </p:sp>
      </p:grpSp>
      <p:cxnSp>
        <p:nvCxnSpPr>
          <p:cNvPr id="607" name="Google Shape;607;p39"/>
          <p:cNvCxnSpPr/>
          <p:nvPr/>
        </p:nvCxnSpPr>
        <p:spPr>
          <a:xfrm>
            <a:off x="4323864" y="8438484"/>
            <a:ext cx="425342" cy="1"/>
          </a:xfrm>
          <a:prstGeom prst="straightConnector1">
            <a:avLst/>
          </a:prstGeom>
          <a:noFill/>
          <a:ln cap="flat" cmpd="sng" w="63500">
            <a:solidFill>
              <a:srgbClr val="000000"/>
            </a:solidFill>
            <a:prstDash val="solid"/>
            <a:miter lim="400000"/>
            <a:headEnd len="sm" w="sm" type="none"/>
            <a:tailEnd len="sm" w="sm" type="none"/>
          </a:ln>
        </p:spPr>
      </p:cxnSp>
      <p:cxnSp>
        <p:nvCxnSpPr>
          <p:cNvPr id="608" name="Google Shape;608;p39"/>
          <p:cNvCxnSpPr/>
          <p:nvPr/>
        </p:nvCxnSpPr>
        <p:spPr>
          <a:xfrm>
            <a:off x="4015770" y="8438484"/>
            <a:ext cx="717836" cy="1"/>
          </a:xfrm>
          <a:prstGeom prst="straightConnector1">
            <a:avLst/>
          </a:prstGeom>
          <a:noFill/>
          <a:ln cap="flat" cmpd="sng" w="63500">
            <a:solidFill>
              <a:srgbClr val="000000"/>
            </a:solidFill>
            <a:prstDash val="solid"/>
            <a:miter lim="400000"/>
            <a:headEnd len="sm" w="sm" type="none"/>
            <a:tailEnd len="sm" w="sm" type="none"/>
          </a:ln>
        </p:spPr>
      </p:cxnSp>
      <p:cxnSp>
        <p:nvCxnSpPr>
          <p:cNvPr id="609" name="Google Shape;609;p39"/>
          <p:cNvCxnSpPr/>
          <p:nvPr/>
        </p:nvCxnSpPr>
        <p:spPr>
          <a:xfrm flipH="1" rot="10800000">
            <a:off x="3804283" y="8438484"/>
            <a:ext cx="929323" cy="1"/>
          </a:xfrm>
          <a:prstGeom prst="straightConnector1">
            <a:avLst/>
          </a:prstGeom>
          <a:noFill/>
          <a:ln cap="flat" cmpd="sng" w="63500">
            <a:solidFill>
              <a:srgbClr val="000000"/>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0"/>
          <p:cNvSpPr txBox="1"/>
          <p:nvPr/>
        </p:nvSpPr>
        <p:spPr>
          <a:xfrm>
            <a:off x="3344889" y="1310845"/>
            <a:ext cx="17694222" cy="12731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400"/>
              <a:buFont typeface="Helvetica Neue"/>
              <a:buNone/>
            </a:pPr>
            <a:r>
              <a:rPr b="1" i="0" lang="en-US" sz="7400" u="none" cap="none" strike="noStrike">
                <a:solidFill>
                  <a:srgbClr val="000000"/>
                </a:solidFill>
                <a:latin typeface="Helvetica Neue"/>
                <a:ea typeface="Helvetica Neue"/>
                <a:cs typeface="Helvetica Neue"/>
                <a:sym typeface="Helvetica Neue"/>
              </a:rPr>
              <a:t>Application of BWT in genomics</a:t>
            </a:r>
            <a:endParaRPr/>
          </a:p>
        </p:txBody>
      </p:sp>
      <p:pic>
        <p:nvPicPr>
          <p:cNvPr descr="Screenshot 2020-04-20 20.45.03.png" id="615" name="Google Shape;615;p40"/>
          <p:cNvPicPr preferRelativeResize="0"/>
          <p:nvPr/>
        </p:nvPicPr>
        <p:blipFill rotWithShape="1">
          <a:blip r:embed="rId3">
            <a:alphaModFix/>
          </a:blip>
          <a:srcRect b="0" l="0" r="0" t="0"/>
          <a:stretch/>
        </p:blipFill>
        <p:spPr>
          <a:xfrm>
            <a:off x="571810" y="3507827"/>
            <a:ext cx="13030201" cy="4749801"/>
          </a:xfrm>
          <a:prstGeom prst="rect">
            <a:avLst/>
          </a:prstGeom>
          <a:noFill/>
          <a:ln>
            <a:noFill/>
          </a:ln>
          <a:effectLst>
            <a:outerShdw blurRad="368300" rotWithShape="0" dir="5400000" dist="50800">
              <a:srgbClr val="000000">
                <a:alpha val="50980"/>
              </a:srgbClr>
            </a:outerShdw>
          </a:effectLst>
        </p:spPr>
      </p:pic>
      <p:pic>
        <p:nvPicPr>
          <p:cNvPr descr="Screenshot 2020-04-20 20.47.19.png" id="616" name="Google Shape;616;p40"/>
          <p:cNvPicPr preferRelativeResize="0"/>
          <p:nvPr/>
        </p:nvPicPr>
        <p:blipFill rotWithShape="1">
          <a:blip r:embed="rId4">
            <a:alphaModFix/>
          </a:blip>
          <a:srcRect b="0" l="0" r="0" t="0"/>
          <a:stretch/>
        </p:blipFill>
        <p:spPr>
          <a:xfrm>
            <a:off x="8492637" y="6633788"/>
            <a:ext cx="14986001" cy="5740401"/>
          </a:xfrm>
          <a:prstGeom prst="rect">
            <a:avLst/>
          </a:prstGeom>
          <a:noFill/>
          <a:ln>
            <a:noFill/>
          </a:ln>
          <a:effectLst>
            <a:outerShdw blurRad="368300" rotWithShape="0" dir="5400000" dist="50800">
              <a:srgbClr val="000000">
                <a:alpha val="50980"/>
              </a:srgbClr>
            </a:outerShdw>
          </a:effectLst>
        </p:spPr>
      </p:pic>
      <p:grpSp>
        <p:nvGrpSpPr>
          <p:cNvPr id="617" name="Google Shape;617;p40"/>
          <p:cNvGrpSpPr/>
          <p:nvPr/>
        </p:nvGrpSpPr>
        <p:grpSpPr>
          <a:xfrm>
            <a:off x="593022" y="8358309"/>
            <a:ext cx="11422080" cy="4756925"/>
            <a:chOff x="0" y="-1"/>
            <a:chExt cx="11422079" cy="4756923"/>
          </a:xfrm>
        </p:grpSpPr>
        <p:sp>
          <p:nvSpPr>
            <p:cNvPr id="618" name="Google Shape;618;p40"/>
            <p:cNvSpPr txBox="1"/>
            <p:nvPr/>
          </p:nvSpPr>
          <p:spPr>
            <a:xfrm>
              <a:off x="0" y="-1"/>
              <a:ext cx="3543174" cy="609856"/>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B220C"/>
                </a:buClr>
                <a:buSzPts val="3500"/>
                <a:buFont typeface="Helvetica Neue"/>
                <a:buNone/>
              </a:pPr>
              <a:r>
                <a:rPr b="0" i="0" lang="en-US" sz="3500" u="none" cap="none" strike="noStrike">
                  <a:solidFill>
                    <a:srgbClr val="EB220C"/>
                  </a:solidFill>
                  <a:latin typeface="Helvetica Neue"/>
                  <a:ea typeface="Helvetica Neue"/>
                  <a:cs typeface="Helvetica Neue"/>
                  <a:sym typeface="Helvetica Neue"/>
                </a:rPr>
                <a:t>~23,000 citations</a:t>
              </a:r>
              <a:endParaRPr/>
            </a:p>
          </p:txBody>
        </p:sp>
        <p:sp>
          <p:nvSpPr>
            <p:cNvPr id="619" name="Google Shape;619;p40"/>
            <p:cNvSpPr txBox="1"/>
            <p:nvPr/>
          </p:nvSpPr>
          <p:spPr>
            <a:xfrm>
              <a:off x="7878905" y="4147067"/>
              <a:ext cx="3543174" cy="609855"/>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B220C"/>
                </a:buClr>
                <a:buSzPts val="3500"/>
                <a:buFont typeface="Helvetica Neue"/>
                <a:buNone/>
              </a:pPr>
              <a:r>
                <a:rPr b="0" i="0" lang="en-US" sz="3500" u="none" cap="none" strike="noStrike">
                  <a:solidFill>
                    <a:srgbClr val="EB220C"/>
                  </a:solidFill>
                  <a:latin typeface="Helvetica Neue"/>
                  <a:ea typeface="Helvetica Neue"/>
                  <a:cs typeface="Helvetica Neue"/>
                  <a:sym typeface="Helvetica Neue"/>
                </a:rPr>
                <a:t>~16,000 citations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623" name="Shape 623"/>
        <p:cNvGrpSpPr/>
        <p:nvPr/>
      </p:nvGrpSpPr>
      <p:grpSpPr>
        <a:xfrm>
          <a:off x="0" y="0"/>
          <a:ext cx="0" cy="0"/>
          <a:chOff x="0" y="0"/>
          <a:chExt cx="0" cy="0"/>
        </a:xfrm>
      </p:grpSpPr>
      <p:sp>
        <p:nvSpPr>
          <p:cNvPr id="624" name="Google Shape;624;p41"/>
          <p:cNvSpPr txBox="1"/>
          <p:nvPr/>
        </p:nvSpPr>
        <p:spPr>
          <a:xfrm>
            <a:off x="4040499" y="219825"/>
            <a:ext cx="177585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‘Seed and Extend’ alignments</a:t>
            </a:r>
            <a:endParaRPr/>
          </a:p>
        </p:txBody>
      </p:sp>
      <p:pic>
        <p:nvPicPr>
          <p:cNvPr descr="Screen Shot 2016-05-31 at 3.24.39 PM.png" id="625" name="Google Shape;625;p41"/>
          <p:cNvPicPr preferRelativeResize="0"/>
          <p:nvPr/>
        </p:nvPicPr>
        <p:blipFill rotWithShape="1">
          <a:blip r:embed="rId3">
            <a:alphaModFix/>
          </a:blip>
          <a:srcRect b="0" l="0" r="0" t="0"/>
          <a:stretch/>
        </p:blipFill>
        <p:spPr>
          <a:xfrm>
            <a:off x="5637426" y="2687100"/>
            <a:ext cx="13173749" cy="9135082"/>
          </a:xfrm>
          <a:prstGeom prst="rect">
            <a:avLst/>
          </a:prstGeom>
          <a:noFill/>
          <a:ln>
            <a:noFill/>
          </a:ln>
        </p:spPr>
      </p:pic>
      <p:sp>
        <p:nvSpPr>
          <p:cNvPr id="626" name="Google Shape;626;p41"/>
          <p:cNvSpPr txBox="1"/>
          <p:nvPr/>
        </p:nvSpPr>
        <p:spPr>
          <a:xfrm>
            <a:off x="5611727" y="11749087"/>
            <a:ext cx="5967096"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brute force, but slow</a:t>
            </a:r>
            <a:endParaRPr/>
          </a:p>
        </p:txBody>
      </p:sp>
      <p:sp>
        <p:nvSpPr>
          <p:cNvPr id="627" name="Google Shape;627;p41"/>
          <p:cNvSpPr txBox="1"/>
          <p:nvPr/>
        </p:nvSpPr>
        <p:spPr>
          <a:xfrm>
            <a:off x="14720009" y="11749087"/>
            <a:ext cx="2166621"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fast(er)</a:t>
            </a:r>
            <a:endParaRPr/>
          </a:p>
        </p:txBody>
      </p:sp>
      <p:sp>
        <p:nvSpPr>
          <p:cNvPr id="628" name="Google Shape;628;p41"/>
          <p:cNvSpPr txBox="1"/>
          <p:nvPr/>
        </p:nvSpPr>
        <p:spPr>
          <a:xfrm>
            <a:off x="13457618" y="13150849"/>
            <a:ext cx="7670039" cy="473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200"/>
              <a:buFont typeface="Helvetica Neue Light"/>
              <a:buNone/>
            </a:pPr>
            <a:r>
              <a:rPr b="0" i="0" lang="en-US" sz="2200" u="none" cap="none" strike="noStrike">
                <a:solidFill>
                  <a:srgbClr val="000000"/>
                </a:solidFill>
                <a:latin typeface="Helvetica Neue Light"/>
                <a:ea typeface="Helvetica Neue Light"/>
                <a:cs typeface="Helvetica Neue Light"/>
                <a:sym typeface="Helvetica Neue Light"/>
              </a:rPr>
              <a:t>https://blog.sbgenomics.com/short-read-alignment-seeding/</a:t>
            </a:r>
            <a:endParaRPr/>
          </a:p>
        </p:txBody>
      </p:sp>
      <p:sp>
        <p:nvSpPr>
          <p:cNvPr id="629" name="Google Shape;629;p41"/>
          <p:cNvSpPr txBox="1"/>
          <p:nvPr/>
        </p:nvSpPr>
        <p:spPr>
          <a:xfrm>
            <a:off x="6488027" y="1983581"/>
            <a:ext cx="4214496"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extension only</a:t>
            </a:r>
            <a:endParaRPr/>
          </a:p>
        </p:txBody>
      </p:sp>
      <p:sp>
        <p:nvSpPr>
          <p:cNvPr id="630" name="Google Shape;630;p41"/>
          <p:cNvSpPr txBox="1"/>
          <p:nvPr/>
        </p:nvSpPr>
        <p:spPr>
          <a:xfrm>
            <a:off x="13557324" y="1983581"/>
            <a:ext cx="4491991" cy="904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seed -&gt; extend</a:t>
            </a:r>
            <a:endParaRPr/>
          </a:p>
        </p:txBody>
      </p:sp>
      <p:sp>
        <p:nvSpPr>
          <p:cNvPr id="631" name="Google Shape;631;p41"/>
          <p:cNvSpPr/>
          <p:nvPr/>
        </p:nvSpPr>
        <p:spPr>
          <a:xfrm>
            <a:off x="11575171" y="1972268"/>
            <a:ext cx="7425062" cy="10955821"/>
          </a:xfrm>
          <a:prstGeom prst="rect">
            <a:avLst/>
          </a:prstGeom>
          <a:solidFill>
            <a:srgbClr val="F5F5F5"/>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31"/>
                                        </p:tgtEl>
                                      </p:cBhvr>
                                    </p:animEffect>
                                    <p:set>
                                      <p:cBhvr>
                                        <p:cTn dur="1" fill="hold">
                                          <p:stCondLst>
                                            <p:cond delay="1000"/>
                                          </p:stCondLst>
                                        </p:cTn>
                                        <p:tgtEl>
                                          <p:spTgt spid="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descr="Screen Shot 2016-05-31 at 5.49.26 PM.png" id="636" name="Google Shape;636;p42"/>
          <p:cNvPicPr preferRelativeResize="0"/>
          <p:nvPr/>
        </p:nvPicPr>
        <p:blipFill rotWithShape="1">
          <a:blip r:embed="rId3">
            <a:alphaModFix/>
          </a:blip>
          <a:srcRect b="0" l="0" r="0" t="0"/>
          <a:stretch/>
        </p:blipFill>
        <p:spPr>
          <a:xfrm>
            <a:off x="3720868" y="1918355"/>
            <a:ext cx="16942263" cy="10785587"/>
          </a:xfrm>
          <a:prstGeom prst="rect">
            <a:avLst/>
          </a:prstGeom>
          <a:noFill/>
          <a:ln>
            <a:noFill/>
          </a:ln>
        </p:spPr>
      </p:pic>
      <p:sp>
        <p:nvSpPr>
          <p:cNvPr id="637" name="Google Shape;637;p42"/>
          <p:cNvSpPr txBox="1"/>
          <p:nvPr/>
        </p:nvSpPr>
        <p:spPr>
          <a:xfrm>
            <a:off x="7780746" y="235031"/>
            <a:ext cx="8793933"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Subread aligner</a:t>
            </a:r>
            <a:endParaRPr/>
          </a:p>
        </p:txBody>
      </p:sp>
      <p:sp>
        <p:nvSpPr>
          <p:cNvPr id="638" name="Google Shape;638;p42"/>
          <p:cNvSpPr txBox="1"/>
          <p:nvPr/>
        </p:nvSpPr>
        <p:spPr>
          <a:xfrm>
            <a:off x="20251463" y="13019575"/>
            <a:ext cx="3854324"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4">
                  <a:extLst>
                    <a:ext uri="{A12FA001-AC4F-418D-AE19-62706E023703}">
                      <ahyp:hlinkClr val="tx"/>
                    </a:ext>
                  </a:extLst>
                </a:hlinkClick>
              </a:rPr>
              <a:t>Liao et al., NAR, 2013</a:t>
            </a:r>
            <a:endParaRPr/>
          </a:p>
        </p:txBody>
      </p:sp>
      <p:sp>
        <p:nvSpPr>
          <p:cNvPr id="639" name="Google Shape;639;p42"/>
          <p:cNvSpPr txBox="1"/>
          <p:nvPr/>
        </p:nvSpPr>
        <p:spPr>
          <a:xfrm>
            <a:off x="6864515" y="235031"/>
            <a:ext cx="981014"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C82506"/>
              </a:buClr>
              <a:buSzPts val="9000"/>
              <a:buFont typeface="Helvetica Neue"/>
              <a:buNone/>
            </a:pPr>
            <a:r>
              <a:rPr b="1" i="0" lang="en-US" sz="9000" u="none" cap="none" strike="noStrike">
                <a:solidFill>
                  <a:srgbClr val="C82506"/>
                </a:solidFill>
                <a:latin typeface="Helvetica Neue"/>
                <a:ea typeface="Helvetica Neue"/>
                <a:cs typeface="Helvetica Neue"/>
                <a:sym typeface="Helvetica Neue"/>
              </a:rPr>
              <a:t>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07" name="Shape 107"/>
        <p:cNvGrpSpPr/>
        <p:nvPr/>
      </p:nvGrpSpPr>
      <p:grpSpPr>
        <a:xfrm>
          <a:off x="0" y="0"/>
          <a:ext cx="0" cy="0"/>
          <a:chOff x="0" y="0"/>
          <a:chExt cx="0" cy="0"/>
        </a:xfrm>
      </p:grpSpPr>
      <p:sp>
        <p:nvSpPr>
          <p:cNvPr id="108" name="Google Shape;108;g22006642862_0_0"/>
          <p:cNvSpPr txBox="1"/>
          <p:nvPr/>
        </p:nvSpPr>
        <p:spPr>
          <a:xfrm>
            <a:off x="1865575" y="3908725"/>
            <a:ext cx="20652900" cy="5611800"/>
          </a:xfrm>
          <a:prstGeom prst="rect">
            <a:avLst/>
          </a:prstGeom>
          <a:noFill/>
          <a:ln>
            <a:noFill/>
          </a:ln>
        </p:spPr>
        <p:txBody>
          <a:bodyPr anchorCtr="0" anchor="ctr" bIns="71425" lIns="71425" spcFirstLastPara="1" rIns="71425" wrap="square" tIns="71425">
            <a:spAutoFit/>
          </a:bodyPr>
          <a:lstStyle/>
          <a:p>
            <a:pPr indent="-533400" lvl="0" marL="457200" rtl="0" algn="l">
              <a:lnSpc>
                <a:spcPct val="160000"/>
              </a:lnSpc>
              <a:spcBef>
                <a:spcPts val="1100"/>
              </a:spcBef>
              <a:spcAft>
                <a:spcPts val="0"/>
              </a:spcAft>
              <a:buClr>
                <a:schemeClr val="dk1"/>
              </a:buClr>
              <a:buSzPts val="4800"/>
              <a:buChar char="●"/>
            </a:pPr>
            <a:r>
              <a:rPr b="1" lang="en-US" sz="4800">
                <a:solidFill>
                  <a:schemeClr val="dk1"/>
                </a:solidFill>
              </a:rPr>
              <a:t>Discuss </a:t>
            </a:r>
            <a:r>
              <a:rPr b="1" lang="en-US" sz="4800">
                <a:solidFill>
                  <a:schemeClr val="dk1"/>
                </a:solidFill>
                <a:uFill>
                  <a:noFill/>
                </a:uFill>
                <a:hlinkClick r:id="rId3">
                  <a:extLst>
                    <a:ext uri="{A12FA001-AC4F-418D-AE19-62706E023703}">
                      <ahyp:hlinkClr val="tx"/>
                    </a:ext>
                  </a:extLst>
                </a:hlinkClick>
              </a:rPr>
              <a:t>the course dataset</a:t>
            </a:r>
            <a:r>
              <a:rPr b="1" lang="en-US" sz="4800">
                <a:solidFill>
                  <a:schemeClr val="dk1"/>
                </a:solidFill>
              </a:rPr>
              <a:t>.</a:t>
            </a:r>
            <a:endParaRPr b="1" sz="4800">
              <a:solidFill>
                <a:schemeClr val="dk1"/>
              </a:solidFill>
            </a:endParaRPr>
          </a:p>
          <a:p>
            <a:pPr indent="-533400" lvl="0" marL="457200" rtl="0" algn="l">
              <a:lnSpc>
                <a:spcPct val="160000"/>
              </a:lnSpc>
              <a:spcBef>
                <a:spcPts val="0"/>
              </a:spcBef>
              <a:spcAft>
                <a:spcPts val="0"/>
              </a:spcAft>
              <a:buClr>
                <a:schemeClr val="dk1"/>
              </a:buClr>
              <a:buSzPts val="4800"/>
              <a:buChar char="●"/>
            </a:pPr>
            <a:r>
              <a:rPr b="1" lang="en-US" sz="4800">
                <a:solidFill>
                  <a:schemeClr val="dk1"/>
                </a:solidFill>
              </a:rPr>
              <a:t>Download and examine a reference transcriptome from </a:t>
            </a:r>
            <a:r>
              <a:rPr b="1" lang="en-US" sz="4800">
                <a:solidFill>
                  <a:schemeClr val="dk1"/>
                </a:solidFill>
                <a:uFill>
                  <a:noFill/>
                </a:uFill>
                <a:hlinkClick r:id="rId4">
                  <a:extLst>
                    <a:ext uri="{A12FA001-AC4F-418D-AE19-62706E023703}">
                      <ahyp:hlinkClr val="tx"/>
                    </a:ext>
                  </a:extLst>
                </a:hlinkClick>
              </a:rPr>
              <a:t>Ensembl</a:t>
            </a:r>
            <a:r>
              <a:rPr b="1" lang="en-US" sz="4800">
                <a:solidFill>
                  <a:schemeClr val="dk1"/>
                </a:solidFill>
              </a:rPr>
              <a:t>.</a:t>
            </a:r>
            <a:endParaRPr b="1" sz="4800">
              <a:solidFill>
                <a:schemeClr val="dk1"/>
              </a:solidFill>
            </a:endParaRPr>
          </a:p>
          <a:p>
            <a:pPr indent="-533400" lvl="0" marL="457200" rtl="0" algn="l">
              <a:lnSpc>
                <a:spcPct val="160000"/>
              </a:lnSpc>
              <a:spcBef>
                <a:spcPts val="0"/>
              </a:spcBef>
              <a:spcAft>
                <a:spcPts val="0"/>
              </a:spcAft>
              <a:buClr>
                <a:schemeClr val="dk1"/>
              </a:buClr>
              <a:buSzPts val="4800"/>
              <a:buChar char="●"/>
            </a:pPr>
            <a:r>
              <a:rPr b="1" lang="en-US" sz="4800">
                <a:solidFill>
                  <a:schemeClr val="dk1"/>
                </a:solidFill>
              </a:rPr>
              <a:t>Use Kallisto to construct an index from this reference file.</a:t>
            </a:r>
            <a:endParaRPr b="1" sz="4800">
              <a:solidFill>
                <a:schemeClr val="dk1"/>
              </a:solidFill>
            </a:endParaRPr>
          </a:p>
          <a:p>
            <a:pPr indent="-533400" lvl="0" marL="457200" rtl="0" algn="l">
              <a:lnSpc>
                <a:spcPct val="160000"/>
              </a:lnSpc>
              <a:spcBef>
                <a:spcPts val="0"/>
              </a:spcBef>
              <a:spcAft>
                <a:spcPts val="0"/>
              </a:spcAft>
              <a:buClr>
                <a:schemeClr val="dk1"/>
              </a:buClr>
              <a:buSzPts val="4800"/>
              <a:buChar char="●"/>
            </a:pPr>
            <a:r>
              <a:rPr b="1" lang="en-US" sz="4800">
                <a:solidFill>
                  <a:schemeClr val="dk1"/>
                </a:solidFill>
              </a:rPr>
              <a:t>Use Kallisto to map our raw reads to this index</a:t>
            </a:r>
            <a:endParaRPr b="1" sz="4800">
              <a:solidFill>
                <a:schemeClr val="dk1"/>
              </a:solidFill>
            </a:endParaRPr>
          </a:p>
          <a:p>
            <a:pPr indent="-533400" lvl="0" marL="457200" rtl="0" algn="l">
              <a:lnSpc>
                <a:spcPct val="160000"/>
              </a:lnSpc>
              <a:spcBef>
                <a:spcPts val="0"/>
              </a:spcBef>
              <a:spcAft>
                <a:spcPts val="0"/>
              </a:spcAft>
              <a:buClr>
                <a:schemeClr val="dk1"/>
              </a:buClr>
              <a:buSzPts val="4800"/>
              <a:buChar char="●"/>
            </a:pPr>
            <a:r>
              <a:rPr b="1" lang="en-US" sz="4800">
                <a:solidFill>
                  <a:schemeClr val="dk1"/>
                </a:solidFill>
              </a:rPr>
              <a:t>Talk a bit about how an index is built and facilitates read alignment</a:t>
            </a:r>
            <a:endParaRPr b="1" sz="4800">
              <a:solidFill>
                <a:schemeClr val="dk1"/>
              </a:solidFill>
            </a:endParaRPr>
          </a:p>
        </p:txBody>
      </p:sp>
      <p:sp>
        <p:nvSpPr>
          <p:cNvPr id="109" name="Google Shape;109;g22006642862_0_0"/>
          <p:cNvSpPr txBox="1"/>
          <p:nvPr/>
        </p:nvSpPr>
        <p:spPr>
          <a:xfrm>
            <a:off x="4015823" y="542213"/>
            <a:ext cx="16352400" cy="15297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What </a:t>
            </a:r>
            <a:r>
              <a:rPr b="1" lang="en-US" sz="9000">
                <a:latin typeface="Helvetica Neue"/>
                <a:ea typeface="Helvetica Neue"/>
                <a:cs typeface="Helvetica Neue"/>
                <a:sym typeface="Helvetica Neue"/>
              </a:rPr>
              <a:t>you should have</a:t>
            </a:r>
            <a:r>
              <a:rPr b="1" i="0" lang="en-US" sz="9000" u="none" cap="none" strike="noStrike">
                <a:solidFill>
                  <a:srgbClr val="000000"/>
                </a:solidFill>
                <a:latin typeface="Helvetica Neue"/>
                <a:ea typeface="Helvetica Neue"/>
                <a:cs typeface="Helvetica Neue"/>
                <a:sym typeface="Helvetica Neue"/>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descr="Screen Shot 2017-02-01 at 2.44.10 PM.png" id="644" name="Google Shape;644;p43"/>
          <p:cNvPicPr preferRelativeResize="0"/>
          <p:nvPr/>
        </p:nvPicPr>
        <p:blipFill rotWithShape="1">
          <a:blip r:embed="rId3">
            <a:alphaModFix/>
          </a:blip>
          <a:srcRect b="0" l="0" r="0" t="0"/>
          <a:stretch/>
        </p:blipFill>
        <p:spPr>
          <a:xfrm>
            <a:off x="13263483" y="2213734"/>
            <a:ext cx="8478969" cy="11415356"/>
          </a:xfrm>
          <a:prstGeom prst="rect">
            <a:avLst/>
          </a:prstGeom>
          <a:noFill/>
          <a:ln>
            <a:noFill/>
          </a:ln>
        </p:spPr>
      </p:pic>
      <p:sp>
        <p:nvSpPr>
          <p:cNvPr id="645" name="Google Shape;645;p43"/>
          <p:cNvSpPr txBox="1"/>
          <p:nvPr/>
        </p:nvSpPr>
        <p:spPr>
          <a:xfrm>
            <a:off x="416553" y="664074"/>
            <a:ext cx="23550895" cy="1844687"/>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600"/>
              <a:buFont typeface="Helvetica Neue"/>
              <a:buNone/>
            </a:pPr>
            <a:r>
              <a:rPr b="1" i="0" lang="en-US" sz="5600" u="none" cap="none" strike="noStrike">
                <a:solidFill>
                  <a:srgbClr val="000000"/>
                </a:solidFill>
                <a:latin typeface="Helvetica Neue"/>
                <a:ea typeface="Helvetica Neue"/>
                <a:cs typeface="Helvetica Neue"/>
                <a:sym typeface="Helvetica Neue"/>
              </a:rPr>
              <a:t>Reads are hard to align, but that’s a function of their length. Why not approach the problem by shredding reads into Kmers - </a:t>
            </a:r>
            <a:r>
              <a:rPr b="0" i="0" lang="en-US" sz="5600" u="none" cap="none" strike="noStrike">
                <a:solidFill>
                  <a:srgbClr val="000000"/>
                </a:solidFill>
                <a:latin typeface="Helvetica Neue Light"/>
                <a:ea typeface="Helvetica Neue Light"/>
                <a:cs typeface="Helvetica Neue Light"/>
                <a:sym typeface="Helvetica Neue Light"/>
              </a:rPr>
              <a:t>enter “Sailfish”</a:t>
            </a:r>
            <a:endParaRPr/>
          </a:p>
        </p:txBody>
      </p:sp>
      <p:pic>
        <p:nvPicPr>
          <p:cNvPr descr="Screen Shot 2017-02-01 at 2.44.19 PM.png" id="646" name="Google Shape;646;p43"/>
          <p:cNvPicPr preferRelativeResize="0"/>
          <p:nvPr/>
        </p:nvPicPr>
        <p:blipFill rotWithShape="1">
          <a:blip r:embed="rId4">
            <a:alphaModFix/>
          </a:blip>
          <a:srcRect b="0" l="0" r="0" t="0"/>
          <a:stretch/>
        </p:blipFill>
        <p:spPr>
          <a:xfrm>
            <a:off x="869905" y="3141437"/>
            <a:ext cx="11283352" cy="4602767"/>
          </a:xfrm>
          <a:prstGeom prst="rect">
            <a:avLst/>
          </a:prstGeom>
          <a:noFill/>
          <a:ln>
            <a:noFill/>
          </a:ln>
        </p:spPr>
      </p:pic>
      <p:sp>
        <p:nvSpPr>
          <p:cNvPr id="647" name="Google Shape;647;p43"/>
          <p:cNvSpPr txBox="1"/>
          <p:nvPr/>
        </p:nvSpPr>
        <p:spPr>
          <a:xfrm>
            <a:off x="982725" y="8605477"/>
            <a:ext cx="11057700" cy="2930400"/>
          </a:xfrm>
          <a:prstGeom prst="rect">
            <a:avLst/>
          </a:prstGeom>
          <a:noFill/>
          <a:ln cap="flat" cmpd="sng" w="88900">
            <a:solidFill>
              <a:srgbClr val="000000"/>
            </a:solidFill>
            <a:prstDash val="solid"/>
            <a:miter lim="400000"/>
            <a:headEnd len="sm" w="sm" type="none"/>
            <a:tailEnd len="sm" w="sm" type="none"/>
          </a:ln>
        </p:spPr>
        <p:txBody>
          <a:bodyPr anchorCtr="0" anchor="ctr" bIns="71425" lIns="71425" spcFirstLastPara="1" rIns="71425" wrap="square" tIns="71425">
            <a:spAutoFit/>
          </a:bodyPr>
          <a:lstStyle/>
          <a:p>
            <a:pPr indent="0" lvl="0" marL="0" marR="0" rtl="0" algn="ctr">
              <a:lnSpc>
                <a:spcPct val="170731"/>
              </a:lnSpc>
              <a:spcBef>
                <a:spcPts val="0"/>
              </a:spcBef>
              <a:spcAft>
                <a:spcPts val="0"/>
              </a:spcAft>
              <a:buClr>
                <a:srgbClr val="545454"/>
              </a:buClr>
              <a:buSzPts val="4100"/>
              <a:buFont typeface="Verdana"/>
              <a:buNone/>
            </a:pPr>
            <a:r>
              <a:rPr b="1" i="0" lang="en-US" sz="4100" u="none" cap="none" strike="noStrike">
                <a:solidFill>
                  <a:srgbClr val="545454"/>
                </a:solidFill>
                <a:latin typeface="Verdana"/>
                <a:ea typeface="Verdana"/>
                <a:cs typeface="Verdana"/>
                <a:sym typeface="Verdana"/>
              </a:rPr>
              <a:t>Sailfish</a:t>
            </a:r>
            <a:r>
              <a:rPr b="0" i="0" lang="en-US" sz="4100" u="none" cap="none" strike="noStrike">
                <a:solidFill>
                  <a:srgbClr val="545454"/>
                </a:solidFill>
                <a:latin typeface="Verdana"/>
                <a:ea typeface="Verdana"/>
                <a:cs typeface="Verdana"/>
                <a:sym typeface="Verdana"/>
              </a:rPr>
              <a:t> replaces </a:t>
            </a:r>
            <a:r>
              <a:rPr b="0" i="1" lang="en-US" sz="4100" u="none" cap="none" strike="noStrike">
                <a:solidFill>
                  <a:srgbClr val="545454"/>
                </a:solidFill>
                <a:latin typeface="Verdana"/>
                <a:ea typeface="Verdana"/>
                <a:cs typeface="Verdana"/>
                <a:sym typeface="Verdana"/>
              </a:rPr>
              <a:t>approximate</a:t>
            </a:r>
            <a:r>
              <a:rPr b="0" i="0" lang="en-US" sz="4100" u="none" cap="none" strike="noStrike">
                <a:solidFill>
                  <a:srgbClr val="545454"/>
                </a:solidFill>
                <a:latin typeface="Verdana"/>
                <a:ea typeface="Verdana"/>
                <a:cs typeface="Verdana"/>
                <a:sym typeface="Verdana"/>
              </a:rPr>
              <a:t> alignment of (error prone) </a:t>
            </a:r>
            <a:r>
              <a:rPr b="0" i="1" lang="en-US" sz="4100" u="none" cap="none" strike="noStrike">
                <a:solidFill>
                  <a:srgbClr val="545454"/>
                </a:solidFill>
                <a:latin typeface="Verdana"/>
                <a:ea typeface="Verdana"/>
                <a:cs typeface="Verdana"/>
                <a:sym typeface="Verdana"/>
              </a:rPr>
              <a:t>reads </a:t>
            </a:r>
            <a:r>
              <a:rPr b="0" i="0" lang="en-US" sz="4100" u="none" cap="none" strike="noStrike">
                <a:solidFill>
                  <a:srgbClr val="545454"/>
                </a:solidFill>
                <a:latin typeface="Verdana"/>
                <a:ea typeface="Verdana"/>
                <a:cs typeface="Verdana"/>
                <a:sym typeface="Verdana"/>
              </a:rPr>
              <a:t>with </a:t>
            </a:r>
            <a:r>
              <a:rPr b="0" i="1" lang="en-US" sz="4100" u="none" cap="none" strike="noStrike">
                <a:solidFill>
                  <a:srgbClr val="545454"/>
                </a:solidFill>
                <a:latin typeface="Verdana"/>
                <a:ea typeface="Verdana"/>
                <a:cs typeface="Verdana"/>
                <a:sym typeface="Verdana"/>
              </a:rPr>
              <a:t>exact </a:t>
            </a:r>
            <a:r>
              <a:rPr b="0" i="0" lang="en-US" sz="4100" u="none" cap="none" strike="noStrike">
                <a:solidFill>
                  <a:srgbClr val="545454"/>
                </a:solidFill>
                <a:latin typeface="Verdana"/>
                <a:ea typeface="Verdana"/>
                <a:cs typeface="Verdana"/>
                <a:sym typeface="Verdana"/>
              </a:rPr>
              <a:t>alignment of short </a:t>
            </a:r>
            <a:r>
              <a:rPr b="0" i="1" lang="en-US" sz="4100" u="none" cap="none" strike="noStrike">
                <a:solidFill>
                  <a:srgbClr val="545454"/>
                </a:solidFill>
                <a:latin typeface="Verdana"/>
                <a:ea typeface="Verdana"/>
                <a:cs typeface="Verdana"/>
                <a:sym typeface="Verdana"/>
              </a:rPr>
              <a:t>k-mers</a:t>
            </a:r>
            <a:endParaRPr/>
          </a:p>
        </p:txBody>
      </p:sp>
      <p:pic>
        <p:nvPicPr>
          <p:cNvPr descr="Screenshot 2018-09-12 14.06.55.png" id="648" name="Google Shape;648;p43"/>
          <p:cNvPicPr preferRelativeResize="0"/>
          <p:nvPr/>
        </p:nvPicPr>
        <p:blipFill rotWithShape="1">
          <a:blip r:embed="rId5">
            <a:alphaModFix/>
          </a:blip>
          <a:srcRect b="0" l="0" r="0" t="0"/>
          <a:stretch/>
        </p:blipFill>
        <p:spPr>
          <a:xfrm>
            <a:off x="957040" y="7567781"/>
            <a:ext cx="6773387" cy="7072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descr="Screen Shot 2016-06-01 at 10.57.22 AM.png" id="653" name="Google Shape;653;p44"/>
          <p:cNvPicPr preferRelativeResize="0"/>
          <p:nvPr/>
        </p:nvPicPr>
        <p:blipFill rotWithShape="1">
          <a:blip r:embed="rId3">
            <a:alphaModFix/>
          </a:blip>
          <a:srcRect b="0" l="0" r="0" t="0"/>
          <a:stretch/>
        </p:blipFill>
        <p:spPr>
          <a:xfrm>
            <a:off x="13628258" y="-68315"/>
            <a:ext cx="10036300" cy="5126456"/>
          </a:xfrm>
          <a:prstGeom prst="rect">
            <a:avLst/>
          </a:prstGeom>
          <a:noFill/>
          <a:ln>
            <a:noFill/>
          </a:ln>
        </p:spPr>
      </p:pic>
      <p:sp>
        <p:nvSpPr>
          <p:cNvPr id="654" name="Google Shape;654;p44"/>
          <p:cNvSpPr txBox="1"/>
          <p:nvPr/>
        </p:nvSpPr>
        <p:spPr>
          <a:xfrm>
            <a:off x="2513061" y="951882"/>
            <a:ext cx="11679404" cy="2370456"/>
          </a:xfrm>
          <a:prstGeom prst="rect">
            <a:avLst/>
          </a:prstGeom>
          <a:noFill/>
          <a:ln>
            <a:noFill/>
          </a:ln>
        </p:spPr>
        <p:txBody>
          <a:bodyPr anchorCtr="0" anchor="ctr" bIns="71425" lIns="71425" spcFirstLastPara="1" rIns="71425" wrap="square" tIns="71425">
            <a:spAutoFit/>
          </a:bodyPr>
          <a:lstStyle/>
          <a:p>
            <a:pPr indent="0" lvl="0" marL="0" marR="0" rtl="0" algn="ctr">
              <a:lnSpc>
                <a:spcPct val="8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Sailfish</a:t>
            </a:r>
            <a:endParaRPr/>
          </a:p>
          <a:p>
            <a:pPr indent="0" lvl="0" marL="0" marR="0" rtl="0" algn="ctr">
              <a:lnSpc>
                <a:spcPct val="80000"/>
              </a:lnSpc>
              <a:spcBef>
                <a:spcPts val="0"/>
              </a:spcBef>
              <a:spcAft>
                <a:spcPts val="0"/>
              </a:spcAft>
              <a:buClr>
                <a:srgbClr val="000000"/>
              </a:buClr>
              <a:buSzPts val="7400"/>
              <a:buFont typeface="Helvetica Neue"/>
              <a:buNone/>
            </a:pPr>
            <a:r>
              <a:rPr b="0" i="1" lang="en-US" sz="7400" u="none" cap="none" strike="noStrike">
                <a:solidFill>
                  <a:srgbClr val="000000"/>
                </a:solidFill>
                <a:latin typeface="Helvetica Neue"/>
                <a:ea typeface="Helvetica Neue"/>
                <a:cs typeface="Helvetica Neue"/>
                <a:sym typeface="Helvetica Neue"/>
              </a:rPr>
              <a:t>‘lightweight read alignment’</a:t>
            </a:r>
            <a:endParaRPr/>
          </a:p>
        </p:txBody>
      </p:sp>
      <p:sp>
        <p:nvSpPr>
          <p:cNvPr id="655" name="Google Shape;655;p44"/>
          <p:cNvSpPr txBox="1"/>
          <p:nvPr/>
        </p:nvSpPr>
        <p:spPr>
          <a:xfrm>
            <a:off x="18723968" y="12972367"/>
            <a:ext cx="5470526"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4">
                  <a:extLst>
                    <a:ext uri="{A12FA001-AC4F-418D-AE19-62706E023703}">
                      <ahyp:hlinkClr val="tx"/>
                    </a:ext>
                  </a:extLst>
                </a:hlinkClick>
              </a:rPr>
              <a:t>Patro et al., Nat. Biotech., 2014</a:t>
            </a:r>
            <a:endParaRPr/>
          </a:p>
        </p:txBody>
      </p:sp>
      <p:sp>
        <p:nvSpPr>
          <p:cNvPr id="656" name="Google Shape;656;p44"/>
          <p:cNvSpPr txBox="1"/>
          <p:nvPr/>
        </p:nvSpPr>
        <p:spPr>
          <a:xfrm>
            <a:off x="1425459" y="5372333"/>
            <a:ext cx="22407792" cy="395288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“By not requiring read mapping, </a:t>
            </a:r>
            <a:r>
              <a:rPr b="1" i="0" lang="en-US" sz="5000" u="none" cap="none" strike="noStrike">
                <a:solidFill>
                  <a:srgbClr val="000000"/>
                </a:solidFill>
                <a:latin typeface="Helvetica Neue"/>
                <a:ea typeface="Helvetica Neue"/>
                <a:cs typeface="Helvetica Neue"/>
                <a:sym typeface="Helvetica Neue"/>
              </a:rPr>
              <a:t>Sailfish avoids parameters specifying</a:t>
            </a:r>
            <a:r>
              <a:rPr b="0" i="0" lang="en-US" sz="5000" u="none" cap="none" strike="noStrike">
                <a:solidFill>
                  <a:srgbClr val="000000"/>
                </a:solidFill>
                <a:latin typeface="Helvetica Neue Light"/>
                <a:ea typeface="Helvetica Neue Light"/>
                <a:cs typeface="Helvetica Neue Light"/>
                <a:sym typeface="Helvetica Neue Light"/>
              </a:rPr>
              <a:t>, for example, the number of mismatches to tolerate, total allowable quality of mismatched bases, gap open and extension penalties, whether and how much to trim reads, number and quality of alignments to report from the aligner and pass into the estimation procedure.”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5"/>
          <p:cNvSpPr txBox="1"/>
          <p:nvPr/>
        </p:nvSpPr>
        <p:spPr>
          <a:xfrm>
            <a:off x="6352298" y="386401"/>
            <a:ext cx="11679404" cy="2370456"/>
          </a:xfrm>
          <a:prstGeom prst="rect">
            <a:avLst/>
          </a:prstGeom>
          <a:noFill/>
          <a:ln>
            <a:noFill/>
          </a:ln>
        </p:spPr>
        <p:txBody>
          <a:bodyPr anchorCtr="0" anchor="ctr" bIns="71425" lIns="71425" spcFirstLastPara="1" rIns="71425" wrap="square" tIns="71425">
            <a:spAutoFit/>
          </a:bodyPr>
          <a:lstStyle/>
          <a:p>
            <a:pPr indent="0" lvl="0" marL="0" marR="0" rtl="0" algn="ctr">
              <a:lnSpc>
                <a:spcPct val="8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Sailfish</a:t>
            </a:r>
            <a:endParaRPr/>
          </a:p>
          <a:p>
            <a:pPr indent="0" lvl="0" marL="0" marR="0" rtl="0" algn="ctr">
              <a:lnSpc>
                <a:spcPct val="80000"/>
              </a:lnSpc>
              <a:spcBef>
                <a:spcPts val="0"/>
              </a:spcBef>
              <a:spcAft>
                <a:spcPts val="0"/>
              </a:spcAft>
              <a:buClr>
                <a:srgbClr val="000000"/>
              </a:buClr>
              <a:buSzPts val="7400"/>
              <a:buFont typeface="Helvetica Neue"/>
              <a:buNone/>
            </a:pPr>
            <a:r>
              <a:rPr b="0" i="1" lang="en-US" sz="7400" u="none" cap="none" strike="noStrike">
                <a:solidFill>
                  <a:srgbClr val="000000"/>
                </a:solidFill>
                <a:latin typeface="Helvetica Neue"/>
                <a:ea typeface="Helvetica Neue"/>
                <a:cs typeface="Helvetica Neue"/>
                <a:sym typeface="Helvetica Neue"/>
              </a:rPr>
              <a:t>‘lightweight read alignment’</a:t>
            </a:r>
            <a:endParaRPr/>
          </a:p>
        </p:txBody>
      </p:sp>
      <p:pic>
        <p:nvPicPr>
          <p:cNvPr descr="Screen Shot 2016-06-01 at 10.23.51 AM.png" id="662" name="Google Shape;662;p45"/>
          <p:cNvPicPr preferRelativeResize="0"/>
          <p:nvPr/>
        </p:nvPicPr>
        <p:blipFill rotWithShape="1">
          <a:blip r:embed="rId3">
            <a:alphaModFix/>
          </a:blip>
          <a:srcRect b="0" l="0" r="0" t="0"/>
          <a:stretch/>
        </p:blipFill>
        <p:spPr>
          <a:xfrm>
            <a:off x="6191999" y="3333050"/>
            <a:ext cx="12728235" cy="9653218"/>
          </a:xfrm>
          <a:prstGeom prst="rect">
            <a:avLst/>
          </a:prstGeom>
          <a:noFill/>
          <a:ln>
            <a:noFill/>
          </a:ln>
        </p:spPr>
      </p:pic>
      <p:sp>
        <p:nvSpPr>
          <p:cNvPr id="663" name="Google Shape;663;p45"/>
          <p:cNvSpPr txBox="1"/>
          <p:nvPr/>
        </p:nvSpPr>
        <p:spPr>
          <a:xfrm>
            <a:off x="18723968" y="12972367"/>
            <a:ext cx="5470526"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sng" cap="none" strike="noStrike">
                <a:solidFill>
                  <a:srgbClr val="000000"/>
                </a:solidFill>
                <a:latin typeface="Helvetica Neue"/>
                <a:ea typeface="Helvetica Neue"/>
                <a:cs typeface="Helvetica Neue"/>
                <a:sym typeface="Helvetica Neue"/>
                <a:hlinkClick r:id="rId4">
                  <a:extLst>
                    <a:ext uri="{A12FA001-AC4F-418D-AE19-62706E023703}">
                      <ahyp:hlinkClr val="tx"/>
                    </a:ext>
                  </a:extLst>
                </a:hlinkClick>
              </a:rPr>
              <a:t>Patro et al., Nat. Biotech., 2014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6"/>
          <p:cNvSpPr txBox="1"/>
          <p:nvPr/>
        </p:nvSpPr>
        <p:spPr>
          <a:xfrm>
            <a:off x="890600" y="34997"/>
            <a:ext cx="22602801" cy="2149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600"/>
              <a:buFont typeface="Helvetica Neue"/>
              <a:buNone/>
            </a:pPr>
            <a:r>
              <a:rPr b="1" i="0" lang="en-US" sz="6600" u="none" cap="none" strike="noStrike">
                <a:solidFill>
                  <a:srgbClr val="000000"/>
                </a:solidFill>
                <a:latin typeface="Helvetica Neue"/>
                <a:ea typeface="Helvetica Neue"/>
                <a:cs typeface="Helvetica Neue"/>
                <a:sym typeface="Helvetica Neue"/>
              </a:rPr>
              <a:t>What if the idea of alignment was altogether abandoned </a:t>
            </a:r>
            <a:r>
              <a:rPr b="0" i="0" lang="en-US" sz="6600" u="none" cap="none" strike="noStrike">
                <a:solidFill>
                  <a:srgbClr val="000000"/>
                </a:solidFill>
                <a:latin typeface="Helvetica Neue Light"/>
                <a:ea typeface="Helvetica Neue Light"/>
                <a:cs typeface="Helvetica Neue Light"/>
                <a:sym typeface="Helvetica Neue Light"/>
              </a:rPr>
              <a:t>enter “Kallisto”</a:t>
            </a:r>
            <a:endParaRPr/>
          </a:p>
        </p:txBody>
      </p:sp>
      <p:pic>
        <p:nvPicPr>
          <p:cNvPr descr="Screenshot 2017-10-18 13.58.49.png" id="669" name="Google Shape;669;p46"/>
          <p:cNvPicPr preferRelativeResize="0"/>
          <p:nvPr/>
        </p:nvPicPr>
        <p:blipFill rotWithShape="1">
          <a:blip r:embed="rId3">
            <a:alphaModFix/>
          </a:blip>
          <a:srcRect b="0" l="0" r="0" t="0"/>
          <a:stretch/>
        </p:blipFill>
        <p:spPr>
          <a:xfrm>
            <a:off x="3474730" y="2438620"/>
            <a:ext cx="17812866" cy="22304805"/>
          </a:xfrm>
          <a:prstGeom prst="rect">
            <a:avLst/>
          </a:prstGeom>
          <a:noFill/>
          <a:ln>
            <a:noFill/>
          </a:ln>
          <a:effectLst>
            <a:outerShdw blurRad="685800" rotWithShape="0" dir="5400000" dist="177800">
              <a:srgbClr val="000000">
                <a:alpha val="75686"/>
              </a:srgbClr>
            </a:outerShdw>
          </a:effectLst>
        </p:spPr>
      </p:pic>
      <p:pic>
        <p:nvPicPr>
          <p:cNvPr descr="Screenshot 2018-09-12 14.07.40.png" id="670" name="Google Shape;670;p46"/>
          <p:cNvPicPr preferRelativeResize="0"/>
          <p:nvPr/>
        </p:nvPicPr>
        <p:blipFill rotWithShape="1">
          <a:blip r:embed="rId4">
            <a:alphaModFix/>
          </a:blip>
          <a:srcRect b="0" l="0" r="0" t="0"/>
          <a:stretch/>
        </p:blipFill>
        <p:spPr>
          <a:xfrm>
            <a:off x="3556536" y="4787541"/>
            <a:ext cx="7144488" cy="7313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4" name="Shape 674"/>
        <p:cNvGrpSpPr/>
        <p:nvPr/>
      </p:nvGrpSpPr>
      <p:grpSpPr>
        <a:xfrm>
          <a:off x="0" y="0"/>
          <a:ext cx="0" cy="0"/>
          <a:chOff x="0" y="0"/>
          <a:chExt cx="0" cy="0"/>
        </a:xfrm>
      </p:grpSpPr>
      <p:pic>
        <p:nvPicPr>
          <p:cNvPr descr="Screenshot 2018-09-12 14.10.12.png" id="675" name="Google Shape;675;p47"/>
          <p:cNvPicPr preferRelativeResize="0"/>
          <p:nvPr/>
        </p:nvPicPr>
        <p:blipFill rotWithShape="1">
          <a:blip r:embed="rId3">
            <a:alphaModFix/>
          </a:blip>
          <a:srcRect b="0" l="0" r="0" t="0"/>
          <a:stretch/>
        </p:blipFill>
        <p:spPr>
          <a:xfrm>
            <a:off x="3048000" y="-10161"/>
            <a:ext cx="18288000" cy="7684490"/>
          </a:xfrm>
          <a:prstGeom prst="rect">
            <a:avLst/>
          </a:prstGeom>
          <a:noFill/>
          <a:ln>
            <a:noFill/>
          </a:ln>
        </p:spPr>
      </p:pic>
      <p:pic>
        <p:nvPicPr>
          <p:cNvPr descr="Screenshot 2018-09-12 14.10.39.png" id="676" name="Google Shape;676;p47"/>
          <p:cNvPicPr preferRelativeResize="0"/>
          <p:nvPr/>
        </p:nvPicPr>
        <p:blipFill rotWithShape="1">
          <a:blip r:embed="rId4">
            <a:alphaModFix/>
          </a:blip>
          <a:srcRect b="0" l="0" r="0" t="0"/>
          <a:stretch/>
        </p:blipFill>
        <p:spPr>
          <a:xfrm>
            <a:off x="3048000" y="5716039"/>
            <a:ext cx="18288000" cy="7645985"/>
          </a:xfrm>
          <a:prstGeom prst="rect">
            <a:avLst/>
          </a:prstGeom>
          <a:noFill/>
          <a:ln>
            <a:noFill/>
          </a:ln>
        </p:spPr>
      </p:pic>
      <p:grpSp>
        <p:nvGrpSpPr>
          <p:cNvPr id="677" name="Google Shape;677;p47"/>
          <p:cNvGrpSpPr/>
          <p:nvPr/>
        </p:nvGrpSpPr>
        <p:grpSpPr>
          <a:xfrm>
            <a:off x="3076728" y="4141407"/>
            <a:ext cx="2906583" cy="5599409"/>
            <a:chOff x="0" y="0"/>
            <a:chExt cx="2906582" cy="5599407"/>
          </a:xfrm>
        </p:grpSpPr>
        <p:sp>
          <p:nvSpPr>
            <p:cNvPr id="678" name="Google Shape;678;p47"/>
            <p:cNvSpPr/>
            <p:nvPr/>
          </p:nvSpPr>
          <p:spPr>
            <a:xfrm>
              <a:off x="0" y="0"/>
              <a:ext cx="2906582" cy="909744"/>
            </a:xfrm>
            <a:prstGeom prst="ellipse">
              <a:avLst/>
            </a:prstGeom>
            <a:noFill/>
            <a:ln cap="flat" cmpd="sng" w="889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79" name="Google Shape;679;p47"/>
            <p:cNvSpPr/>
            <p:nvPr/>
          </p:nvSpPr>
          <p:spPr>
            <a:xfrm>
              <a:off x="0" y="4689663"/>
              <a:ext cx="2906582" cy="909744"/>
            </a:xfrm>
            <a:prstGeom prst="ellipse">
              <a:avLst/>
            </a:prstGeom>
            <a:noFill/>
            <a:ln cap="flat" cmpd="sng" w="88900">
              <a:solidFill>
                <a:srgbClr val="000000"/>
              </a:solidFill>
              <a:prstDash val="solid"/>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descr="Screen Shot 2016-05-31 at 2.43.35 PM.png" id="684" name="Google Shape;684;p48"/>
          <p:cNvPicPr preferRelativeResize="0"/>
          <p:nvPr/>
        </p:nvPicPr>
        <p:blipFill rotWithShape="1">
          <a:blip r:embed="rId3">
            <a:alphaModFix/>
          </a:blip>
          <a:srcRect b="74408" l="0" r="0" t="7314"/>
          <a:stretch/>
        </p:blipFill>
        <p:spPr>
          <a:xfrm>
            <a:off x="5288737" y="2630412"/>
            <a:ext cx="13778064" cy="1867386"/>
          </a:xfrm>
          <a:prstGeom prst="rect">
            <a:avLst/>
          </a:prstGeom>
          <a:noFill/>
          <a:ln>
            <a:noFill/>
          </a:ln>
        </p:spPr>
      </p:pic>
      <p:pic>
        <p:nvPicPr>
          <p:cNvPr descr="Screen Shot 2016-05-31 at 2.43.35 PM.png" id="685" name="Google Shape;685;p48"/>
          <p:cNvPicPr preferRelativeResize="0"/>
          <p:nvPr/>
        </p:nvPicPr>
        <p:blipFill rotWithShape="1">
          <a:blip r:embed="rId3">
            <a:alphaModFix/>
          </a:blip>
          <a:srcRect b="35727" l="0" r="0" t="26427"/>
          <a:stretch/>
        </p:blipFill>
        <p:spPr>
          <a:xfrm>
            <a:off x="4742927" y="9322265"/>
            <a:ext cx="13778064" cy="3866717"/>
          </a:xfrm>
          <a:prstGeom prst="rect">
            <a:avLst/>
          </a:prstGeom>
          <a:noFill/>
          <a:ln>
            <a:noFill/>
          </a:ln>
        </p:spPr>
      </p:pic>
      <p:cxnSp>
        <p:nvCxnSpPr>
          <p:cNvPr id="686" name="Google Shape;686;p48"/>
          <p:cNvCxnSpPr/>
          <p:nvPr/>
        </p:nvCxnSpPr>
        <p:spPr>
          <a:xfrm>
            <a:off x="11947897" y="7448607"/>
            <a:ext cx="1" cy="1678782"/>
          </a:xfrm>
          <a:prstGeom prst="straightConnector1">
            <a:avLst/>
          </a:prstGeom>
          <a:noFill/>
          <a:ln cap="flat" cmpd="sng" w="152400">
            <a:solidFill>
              <a:srgbClr val="000000"/>
            </a:solidFill>
            <a:prstDash val="solid"/>
            <a:miter lim="400000"/>
            <a:headEnd len="sm" w="sm" type="none"/>
            <a:tailEnd len="med" w="med" type="triangle"/>
          </a:ln>
        </p:spPr>
      </p:cxnSp>
      <p:sp>
        <p:nvSpPr>
          <p:cNvPr id="687" name="Google Shape;687;p48"/>
          <p:cNvSpPr txBox="1"/>
          <p:nvPr/>
        </p:nvSpPr>
        <p:spPr>
          <a:xfrm>
            <a:off x="5636259" y="5219542"/>
            <a:ext cx="13082906" cy="1666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create transcriptome de Bruijn graph (T-DBG)</a:t>
            </a:r>
            <a:endParaRPr/>
          </a:p>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using k-mers (31 nucleotides)</a:t>
            </a:r>
            <a:endParaRPr/>
          </a:p>
        </p:txBody>
      </p:sp>
      <p:sp>
        <p:nvSpPr>
          <p:cNvPr id="688" name="Google Shape;688;p48"/>
          <p:cNvSpPr txBox="1"/>
          <p:nvPr/>
        </p:nvSpPr>
        <p:spPr>
          <a:xfrm>
            <a:off x="4510527" y="235031"/>
            <a:ext cx="15334371"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reads with Kallisto</a:t>
            </a:r>
            <a:endParaRPr/>
          </a:p>
        </p:txBody>
      </p:sp>
      <p:sp>
        <p:nvSpPr>
          <p:cNvPr id="689" name="Google Shape;689;p48">
            <a:hlinkClick r:id="rId4"/>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
        <p:nvSpPr>
          <p:cNvPr id="690" name="Google Shape;690;p48"/>
          <p:cNvSpPr/>
          <p:nvPr/>
        </p:nvSpPr>
        <p:spPr>
          <a:xfrm>
            <a:off x="4695428" y="9097718"/>
            <a:ext cx="2394322"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cxnSp>
        <p:nvCxnSpPr>
          <p:cNvPr id="691" name="Google Shape;691;p48"/>
          <p:cNvCxnSpPr/>
          <p:nvPr/>
        </p:nvCxnSpPr>
        <p:spPr>
          <a:xfrm flipH="1" rot="10800000">
            <a:off x="8126637" y="2071306"/>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692" name="Google Shape;692;p48"/>
          <p:cNvCxnSpPr/>
          <p:nvPr/>
        </p:nvCxnSpPr>
        <p:spPr>
          <a:xfrm flipH="1" rot="10800000">
            <a:off x="9501160" y="2071306"/>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693" name="Google Shape;693;p48"/>
          <p:cNvCxnSpPr/>
          <p:nvPr/>
        </p:nvCxnSpPr>
        <p:spPr>
          <a:xfrm flipH="1" rot="10800000">
            <a:off x="10971221" y="2071306"/>
            <a:ext cx="1" cy="2722771"/>
          </a:xfrm>
          <a:prstGeom prst="straightConnector1">
            <a:avLst/>
          </a:prstGeom>
          <a:noFill/>
          <a:ln cap="flat" cmpd="sng" w="88900">
            <a:solidFill>
              <a:srgbClr val="000000"/>
            </a:solidFill>
            <a:prstDash val="dashDot"/>
            <a:miter lim="400000"/>
            <a:headEnd len="sm" w="sm" type="none"/>
            <a:tailEnd len="sm" w="sm" type="none"/>
          </a:ln>
        </p:spPr>
      </p:cxnSp>
      <p:grpSp>
        <p:nvGrpSpPr>
          <p:cNvPr id="694" name="Google Shape;694;p48"/>
          <p:cNvGrpSpPr/>
          <p:nvPr/>
        </p:nvGrpSpPr>
        <p:grpSpPr>
          <a:xfrm>
            <a:off x="5468515" y="2078183"/>
            <a:ext cx="1934127" cy="2722772"/>
            <a:chOff x="-1" y="0"/>
            <a:chExt cx="1934125" cy="2722770"/>
          </a:xfrm>
        </p:grpSpPr>
        <p:cxnSp>
          <p:nvCxnSpPr>
            <p:cNvPr id="695" name="Google Shape;695;p48"/>
            <p:cNvCxnSpPr/>
            <p:nvPr/>
          </p:nvCxnSpPr>
          <p:spPr>
            <a:xfrm flipH="1" rot="10800000">
              <a:off x="-1" y="0"/>
              <a:ext cx="2" cy="2722770"/>
            </a:xfrm>
            <a:prstGeom prst="straightConnector1">
              <a:avLst/>
            </a:prstGeom>
            <a:noFill/>
            <a:ln cap="flat" cmpd="sng" w="88900">
              <a:solidFill>
                <a:srgbClr val="000000"/>
              </a:solidFill>
              <a:prstDash val="dashDot"/>
              <a:miter lim="400000"/>
              <a:headEnd len="sm" w="sm" type="none"/>
              <a:tailEnd len="sm" w="sm" type="none"/>
            </a:ln>
          </p:spPr>
        </p:cxnSp>
        <p:cxnSp>
          <p:nvCxnSpPr>
            <p:cNvPr id="696" name="Google Shape;696;p48"/>
            <p:cNvCxnSpPr/>
            <p:nvPr/>
          </p:nvCxnSpPr>
          <p:spPr>
            <a:xfrm flipH="1" rot="10800000">
              <a:off x="1328246" y="0"/>
              <a:ext cx="1" cy="2722770"/>
            </a:xfrm>
            <a:prstGeom prst="straightConnector1">
              <a:avLst/>
            </a:prstGeom>
            <a:noFill/>
            <a:ln cap="flat" cmpd="sng" w="88900">
              <a:solidFill>
                <a:srgbClr val="000000"/>
              </a:solidFill>
              <a:prstDash val="dashDot"/>
              <a:miter lim="400000"/>
              <a:headEnd len="sm" w="sm" type="none"/>
              <a:tailEnd len="sm" w="sm" type="none"/>
            </a:ln>
          </p:spPr>
        </p:cxnSp>
        <p:cxnSp>
          <p:nvCxnSpPr>
            <p:cNvPr id="697" name="Google Shape;697;p48"/>
            <p:cNvCxnSpPr/>
            <p:nvPr/>
          </p:nvCxnSpPr>
          <p:spPr>
            <a:xfrm>
              <a:off x="664123" y="350470"/>
              <a:ext cx="1270001" cy="1270001"/>
            </a:xfrm>
            <a:prstGeom prst="straightConnector1">
              <a:avLst/>
            </a:prstGeom>
            <a:noFill/>
            <a:ln>
              <a:noFill/>
            </a:ln>
          </p:spPr>
        </p:cxnSp>
      </p:grpSp>
      <p:sp>
        <p:nvSpPr>
          <p:cNvPr id="698" name="Google Shape;698;p48"/>
          <p:cNvSpPr/>
          <p:nvPr/>
        </p:nvSpPr>
        <p:spPr>
          <a:xfrm>
            <a:off x="7020515" y="8874175"/>
            <a:ext cx="1365547"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699" name="Google Shape;699;p48"/>
          <p:cNvSpPr/>
          <p:nvPr/>
        </p:nvSpPr>
        <p:spPr>
          <a:xfrm>
            <a:off x="8221023" y="8874175"/>
            <a:ext cx="1365546"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00" name="Google Shape;700;p48"/>
          <p:cNvSpPr/>
          <p:nvPr/>
        </p:nvSpPr>
        <p:spPr>
          <a:xfrm>
            <a:off x="9533301" y="9401099"/>
            <a:ext cx="1365547"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701" name="Google Shape;701;p48"/>
          <p:cNvGrpSpPr/>
          <p:nvPr/>
        </p:nvGrpSpPr>
        <p:grpSpPr>
          <a:xfrm>
            <a:off x="12716511" y="2125521"/>
            <a:ext cx="1562350" cy="2722771"/>
            <a:chOff x="-1" y="0"/>
            <a:chExt cx="1562349" cy="2722770"/>
          </a:xfrm>
        </p:grpSpPr>
        <p:cxnSp>
          <p:nvCxnSpPr>
            <p:cNvPr id="702" name="Google Shape;702;p48"/>
            <p:cNvCxnSpPr/>
            <p:nvPr/>
          </p:nvCxnSpPr>
          <p:spPr>
            <a:xfrm flipH="1" rot="10800000">
              <a:off x="-1" y="0"/>
              <a:ext cx="2" cy="2722770"/>
            </a:xfrm>
            <a:prstGeom prst="straightConnector1">
              <a:avLst/>
            </a:prstGeom>
            <a:noFill/>
            <a:ln cap="flat" cmpd="sng" w="88900">
              <a:solidFill>
                <a:srgbClr val="000000"/>
              </a:solidFill>
              <a:prstDash val="dashDot"/>
              <a:miter lim="400000"/>
              <a:headEnd len="sm" w="sm" type="none"/>
              <a:tailEnd len="sm" w="sm" type="none"/>
            </a:ln>
          </p:spPr>
        </p:cxnSp>
        <p:cxnSp>
          <p:nvCxnSpPr>
            <p:cNvPr id="703" name="Google Shape;703;p48"/>
            <p:cNvCxnSpPr/>
            <p:nvPr/>
          </p:nvCxnSpPr>
          <p:spPr>
            <a:xfrm flipH="1" rot="10800000">
              <a:off x="1562347" y="0"/>
              <a:ext cx="1" cy="2722770"/>
            </a:xfrm>
            <a:prstGeom prst="straightConnector1">
              <a:avLst/>
            </a:prstGeom>
            <a:noFill/>
            <a:ln cap="flat" cmpd="sng" w="88900">
              <a:solidFill>
                <a:srgbClr val="000000"/>
              </a:solidFill>
              <a:prstDash val="dashDot"/>
              <a:miter lim="400000"/>
              <a:headEnd len="sm" w="sm" type="none"/>
              <a:tailEnd len="sm" w="sm" type="none"/>
            </a:ln>
          </p:spPr>
        </p:cxnSp>
      </p:grpSp>
      <p:cxnSp>
        <p:nvCxnSpPr>
          <p:cNvPr id="704" name="Google Shape;704;p48"/>
          <p:cNvCxnSpPr/>
          <p:nvPr/>
        </p:nvCxnSpPr>
        <p:spPr>
          <a:xfrm flipH="1" rot="10800000">
            <a:off x="15784640" y="2078183"/>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05" name="Google Shape;705;p48"/>
          <p:cNvCxnSpPr/>
          <p:nvPr/>
        </p:nvCxnSpPr>
        <p:spPr>
          <a:xfrm flipH="1" rot="10800000">
            <a:off x="17412747" y="2071306"/>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06" name="Google Shape;706;p48"/>
          <p:cNvCxnSpPr/>
          <p:nvPr/>
        </p:nvCxnSpPr>
        <p:spPr>
          <a:xfrm flipH="1" rot="10800000">
            <a:off x="18975891" y="2071306"/>
            <a:ext cx="1" cy="2722771"/>
          </a:xfrm>
          <a:prstGeom prst="straightConnector1">
            <a:avLst/>
          </a:prstGeom>
          <a:noFill/>
          <a:ln cap="flat" cmpd="sng" w="88900">
            <a:solidFill>
              <a:srgbClr val="000000"/>
            </a:solidFill>
            <a:prstDash val="dashDot"/>
            <a:miter lim="400000"/>
            <a:headEnd len="sm" w="sm" type="none"/>
            <a:tailEnd len="sm" w="sm" type="none"/>
          </a:ln>
        </p:spPr>
      </p:cxnSp>
      <p:sp>
        <p:nvSpPr>
          <p:cNvPr id="707" name="Google Shape;707;p48"/>
          <p:cNvSpPr/>
          <p:nvPr/>
        </p:nvSpPr>
        <p:spPr>
          <a:xfrm>
            <a:off x="10717842" y="9401099"/>
            <a:ext cx="2711985"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08" name="Google Shape;708;p48"/>
          <p:cNvSpPr/>
          <p:nvPr/>
        </p:nvSpPr>
        <p:spPr>
          <a:xfrm>
            <a:off x="13342401" y="9228410"/>
            <a:ext cx="2711985"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09" name="Google Shape;709;p48"/>
          <p:cNvSpPr/>
          <p:nvPr/>
        </p:nvSpPr>
        <p:spPr>
          <a:xfrm>
            <a:off x="16016775" y="9228410"/>
            <a:ext cx="1365547"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10" name="Google Shape;710;p48"/>
          <p:cNvSpPr/>
          <p:nvPr/>
        </p:nvSpPr>
        <p:spPr>
          <a:xfrm>
            <a:off x="17297119" y="9228410"/>
            <a:ext cx="1365546" cy="3708888"/>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grpSp>
        <p:nvGrpSpPr>
          <p:cNvPr id="711" name="Google Shape;711;p48"/>
          <p:cNvGrpSpPr/>
          <p:nvPr/>
        </p:nvGrpSpPr>
        <p:grpSpPr>
          <a:xfrm>
            <a:off x="3532034" y="1967108"/>
            <a:ext cx="17287711" cy="7338906"/>
            <a:chOff x="0" y="0"/>
            <a:chExt cx="17287710" cy="7338905"/>
          </a:xfrm>
        </p:grpSpPr>
        <p:pic>
          <p:nvPicPr>
            <p:cNvPr descr="Screenshot 2020-04-22 08.25.34.png" id="712" name="Google Shape;712;p48"/>
            <p:cNvPicPr preferRelativeResize="0"/>
            <p:nvPr/>
          </p:nvPicPr>
          <p:blipFill rotWithShape="1">
            <a:blip r:embed="rId5">
              <a:alphaModFix/>
            </a:blip>
            <a:srcRect b="0" l="0" r="0" t="0"/>
            <a:stretch/>
          </p:blipFill>
          <p:spPr>
            <a:xfrm>
              <a:off x="3610" y="0"/>
              <a:ext cx="17284100" cy="5021960"/>
            </a:xfrm>
            <a:prstGeom prst="rect">
              <a:avLst/>
            </a:prstGeom>
            <a:noFill/>
            <a:ln>
              <a:noFill/>
            </a:ln>
          </p:spPr>
        </p:pic>
        <p:sp>
          <p:nvSpPr>
            <p:cNvPr id="713" name="Google Shape;713;p48"/>
            <p:cNvSpPr/>
            <p:nvPr/>
          </p:nvSpPr>
          <p:spPr>
            <a:xfrm>
              <a:off x="0" y="5014395"/>
              <a:ext cx="17285099" cy="2324510"/>
            </a:xfrm>
            <a:prstGeom prst="rect">
              <a:avLst/>
            </a:prstGeom>
            <a:solidFill>
              <a:srgbClr val="27282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Screen Shot 2016-05-31 at 2.43.35 PM.png" id="718" name="Google Shape;718;p49"/>
          <p:cNvPicPr preferRelativeResize="0"/>
          <p:nvPr/>
        </p:nvPicPr>
        <p:blipFill rotWithShape="1">
          <a:blip r:embed="rId3">
            <a:alphaModFix/>
          </a:blip>
          <a:srcRect b="0" l="0" r="0" t="63342"/>
          <a:stretch/>
        </p:blipFill>
        <p:spPr>
          <a:xfrm>
            <a:off x="4614340" y="9261635"/>
            <a:ext cx="13778064" cy="3745471"/>
          </a:xfrm>
          <a:prstGeom prst="rect">
            <a:avLst/>
          </a:prstGeom>
          <a:noFill/>
          <a:ln>
            <a:noFill/>
          </a:ln>
        </p:spPr>
      </p:pic>
      <p:cxnSp>
        <p:nvCxnSpPr>
          <p:cNvPr id="719" name="Google Shape;719;p49"/>
          <p:cNvCxnSpPr/>
          <p:nvPr/>
        </p:nvCxnSpPr>
        <p:spPr>
          <a:xfrm>
            <a:off x="11976472" y="7355228"/>
            <a:ext cx="1" cy="1678782"/>
          </a:xfrm>
          <a:prstGeom prst="straightConnector1">
            <a:avLst/>
          </a:prstGeom>
          <a:noFill/>
          <a:ln cap="flat" cmpd="sng" w="152400">
            <a:solidFill>
              <a:srgbClr val="000000"/>
            </a:solidFill>
            <a:prstDash val="solid"/>
            <a:miter lim="400000"/>
            <a:headEnd len="sm" w="sm" type="none"/>
            <a:tailEnd len="med" w="med" type="triangle"/>
          </a:ln>
        </p:spPr>
      </p:cxnSp>
      <p:sp>
        <p:nvSpPr>
          <p:cNvPr id="720" name="Google Shape;720;p49"/>
          <p:cNvSpPr txBox="1"/>
          <p:nvPr/>
        </p:nvSpPr>
        <p:spPr>
          <a:xfrm>
            <a:off x="5479012" y="5126163"/>
            <a:ext cx="12994922" cy="1666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Don’t align, instead find transcripts that are </a:t>
            </a:r>
            <a:r>
              <a:rPr b="0" i="0" lang="en-US" sz="5000" u="sng" cap="none" strike="noStrike">
                <a:solidFill>
                  <a:srgbClr val="000000"/>
                </a:solidFill>
                <a:latin typeface="Helvetica Neue Light"/>
                <a:ea typeface="Helvetica Neue Light"/>
                <a:cs typeface="Helvetica Neue Light"/>
                <a:sym typeface="Helvetica Neue Light"/>
              </a:rPr>
              <a:t>compatible</a:t>
            </a:r>
            <a:r>
              <a:rPr b="0" i="0" lang="en-US" sz="5000" u="none" cap="none" strike="noStrike">
                <a:solidFill>
                  <a:srgbClr val="000000"/>
                </a:solidFill>
                <a:latin typeface="Helvetica Neue Light"/>
                <a:ea typeface="Helvetica Neue Light"/>
                <a:cs typeface="Helvetica Neue Light"/>
                <a:sym typeface="Helvetica Neue Light"/>
              </a:rPr>
              <a:t> with the read</a:t>
            </a:r>
            <a:endParaRPr/>
          </a:p>
        </p:txBody>
      </p:sp>
      <p:sp>
        <p:nvSpPr>
          <p:cNvPr id="721" name="Google Shape;721;p49"/>
          <p:cNvSpPr txBox="1"/>
          <p:nvPr/>
        </p:nvSpPr>
        <p:spPr>
          <a:xfrm>
            <a:off x="4524815" y="235031"/>
            <a:ext cx="15334370"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reads with Kallisto</a:t>
            </a:r>
            <a:endParaRPr/>
          </a:p>
        </p:txBody>
      </p:sp>
      <p:grpSp>
        <p:nvGrpSpPr>
          <p:cNvPr id="722" name="Google Shape;722;p49"/>
          <p:cNvGrpSpPr/>
          <p:nvPr/>
        </p:nvGrpSpPr>
        <p:grpSpPr>
          <a:xfrm>
            <a:off x="5317312" y="1967040"/>
            <a:ext cx="13778065" cy="2881253"/>
            <a:chOff x="0" y="0"/>
            <a:chExt cx="13778063" cy="2881251"/>
          </a:xfrm>
        </p:grpSpPr>
        <p:pic>
          <p:nvPicPr>
            <p:cNvPr descr="Screen Shot 2016-05-31 at 2.43.35 PM.png" id="723" name="Google Shape;723;p49"/>
            <p:cNvPicPr preferRelativeResize="0"/>
            <p:nvPr/>
          </p:nvPicPr>
          <p:blipFill rotWithShape="1">
            <a:blip r:embed="rId3">
              <a:alphaModFix/>
            </a:blip>
            <a:srcRect b="74408" l="0" r="0" t="1734"/>
            <a:stretch/>
          </p:blipFill>
          <p:spPr>
            <a:xfrm>
              <a:off x="0" y="0"/>
              <a:ext cx="13778063" cy="2437379"/>
            </a:xfrm>
            <a:prstGeom prst="rect">
              <a:avLst/>
            </a:prstGeom>
            <a:noFill/>
            <a:ln>
              <a:noFill/>
            </a:ln>
          </p:spPr>
        </p:pic>
        <p:cxnSp>
          <p:nvCxnSpPr>
            <p:cNvPr id="724" name="Google Shape;724;p49"/>
            <p:cNvCxnSpPr/>
            <p:nvPr/>
          </p:nvCxnSpPr>
          <p:spPr>
            <a:xfrm flipH="1" rot="10800000">
              <a:off x="2809324" y="104265"/>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25" name="Google Shape;725;p49"/>
            <p:cNvCxnSpPr/>
            <p:nvPr/>
          </p:nvCxnSpPr>
          <p:spPr>
            <a:xfrm flipH="1" rot="10800000">
              <a:off x="4183847" y="104265"/>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26" name="Google Shape;726;p49"/>
            <p:cNvCxnSpPr/>
            <p:nvPr/>
          </p:nvCxnSpPr>
          <p:spPr>
            <a:xfrm flipH="1" rot="10800000">
              <a:off x="5653908" y="104265"/>
              <a:ext cx="1" cy="2722771"/>
            </a:xfrm>
            <a:prstGeom prst="straightConnector1">
              <a:avLst/>
            </a:prstGeom>
            <a:noFill/>
            <a:ln cap="flat" cmpd="sng" w="88900">
              <a:solidFill>
                <a:srgbClr val="000000"/>
              </a:solidFill>
              <a:prstDash val="dashDot"/>
              <a:miter lim="400000"/>
              <a:headEnd len="sm" w="sm" type="none"/>
              <a:tailEnd len="sm" w="sm" type="none"/>
            </a:ln>
          </p:spPr>
        </p:cxnSp>
        <p:grpSp>
          <p:nvGrpSpPr>
            <p:cNvPr id="727" name="Google Shape;727;p49"/>
            <p:cNvGrpSpPr/>
            <p:nvPr/>
          </p:nvGrpSpPr>
          <p:grpSpPr>
            <a:xfrm>
              <a:off x="151203" y="111142"/>
              <a:ext cx="1328250" cy="2722772"/>
              <a:chOff x="-1" y="0"/>
              <a:chExt cx="1328248" cy="2722770"/>
            </a:xfrm>
          </p:grpSpPr>
          <p:cxnSp>
            <p:nvCxnSpPr>
              <p:cNvPr id="728" name="Google Shape;728;p49"/>
              <p:cNvCxnSpPr/>
              <p:nvPr/>
            </p:nvCxnSpPr>
            <p:spPr>
              <a:xfrm flipH="1" rot="10800000">
                <a:off x="-1" y="0"/>
                <a:ext cx="2" cy="2722770"/>
              </a:xfrm>
              <a:prstGeom prst="straightConnector1">
                <a:avLst/>
              </a:prstGeom>
              <a:noFill/>
              <a:ln cap="flat" cmpd="sng" w="88900">
                <a:solidFill>
                  <a:srgbClr val="000000"/>
                </a:solidFill>
                <a:prstDash val="dashDot"/>
                <a:miter lim="400000"/>
                <a:headEnd len="sm" w="sm" type="none"/>
                <a:tailEnd len="sm" w="sm" type="none"/>
              </a:ln>
            </p:spPr>
          </p:cxnSp>
          <p:cxnSp>
            <p:nvCxnSpPr>
              <p:cNvPr id="729" name="Google Shape;729;p49"/>
              <p:cNvCxnSpPr/>
              <p:nvPr/>
            </p:nvCxnSpPr>
            <p:spPr>
              <a:xfrm flipH="1" rot="10800000">
                <a:off x="1328246" y="0"/>
                <a:ext cx="1" cy="2722770"/>
              </a:xfrm>
              <a:prstGeom prst="straightConnector1">
                <a:avLst/>
              </a:prstGeom>
              <a:noFill/>
              <a:ln cap="flat" cmpd="sng" w="88900">
                <a:solidFill>
                  <a:srgbClr val="000000"/>
                </a:solidFill>
                <a:prstDash val="dashDot"/>
                <a:miter lim="400000"/>
                <a:headEnd len="sm" w="sm" type="none"/>
                <a:tailEnd len="sm" w="sm" type="none"/>
              </a:ln>
            </p:spPr>
          </p:cxnSp>
        </p:grpSp>
        <p:grpSp>
          <p:nvGrpSpPr>
            <p:cNvPr id="730" name="Google Shape;730;p49"/>
            <p:cNvGrpSpPr/>
            <p:nvPr/>
          </p:nvGrpSpPr>
          <p:grpSpPr>
            <a:xfrm>
              <a:off x="7399198" y="158480"/>
              <a:ext cx="1562351" cy="2722771"/>
              <a:chOff x="-1" y="0"/>
              <a:chExt cx="1562349" cy="2722770"/>
            </a:xfrm>
          </p:grpSpPr>
          <p:cxnSp>
            <p:nvCxnSpPr>
              <p:cNvPr id="731" name="Google Shape;731;p49"/>
              <p:cNvCxnSpPr/>
              <p:nvPr/>
            </p:nvCxnSpPr>
            <p:spPr>
              <a:xfrm flipH="1" rot="10800000">
                <a:off x="-1" y="0"/>
                <a:ext cx="2" cy="2722770"/>
              </a:xfrm>
              <a:prstGeom prst="straightConnector1">
                <a:avLst/>
              </a:prstGeom>
              <a:noFill/>
              <a:ln cap="flat" cmpd="sng" w="88900">
                <a:solidFill>
                  <a:srgbClr val="000000"/>
                </a:solidFill>
                <a:prstDash val="dashDot"/>
                <a:miter lim="400000"/>
                <a:headEnd len="sm" w="sm" type="none"/>
                <a:tailEnd len="sm" w="sm" type="none"/>
              </a:ln>
            </p:spPr>
          </p:cxnSp>
          <p:cxnSp>
            <p:nvCxnSpPr>
              <p:cNvPr id="732" name="Google Shape;732;p49"/>
              <p:cNvCxnSpPr/>
              <p:nvPr/>
            </p:nvCxnSpPr>
            <p:spPr>
              <a:xfrm flipH="1" rot="10800000">
                <a:off x="1562347" y="0"/>
                <a:ext cx="1" cy="2722770"/>
              </a:xfrm>
              <a:prstGeom prst="straightConnector1">
                <a:avLst/>
              </a:prstGeom>
              <a:noFill/>
              <a:ln cap="flat" cmpd="sng" w="88900">
                <a:solidFill>
                  <a:srgbClr val="000000"/>
                </a:solidFill>
                <a:prstDash val="dashDot"/>
                <a:miter lim="400000"/>
                <a:headEnd len="sm" w="sm" type="none"/>
                <a:tailEnd len="sm" w="sm" type="none"/>
              </a:ln>
            </p:spPr>
          </p:cxnSp>
        </p:grpSp>
        <p:cxnSp>
          <p:nvCxnSpPr>
            <p:cNvPr id="733" name="Google Shape;733;p49"/>
            <p:cNvCxnSpPr/>
            <p:nvPr/>
          </p:nvCxnSpPr>
          <p:spPr>
            <a:xfrm flipH="1" rot="10800000">
              <a:off x="10467328" y="111142"/>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34" name="Google Shape;734;p49"/>
            <p:cNvCxnSpPr/>
            <p:nvPr/>
          </p:nvCxnSpPr>
          <p:spPr>
            <a:xfrm flipH="1" rot="10800000">
              <a:off x="12095435" y="104265"/>
              <a:ext cx="1" cy="2722771"/>
            </a:xfrm>
            <a:prstGeom prst="straightConnector1">
              <a:avLst/>
            </a:prstGeom>
            <a:noFill/>
            <a:ln cap="flat" cmpd="sng" w="88900">
              <a:solidFill>
                <a:srgbClr val="000000"/>
              </a:solidFill>
              <a:prstDash val="dashDot"/>
              <a:miter lim="400000"/>
              <a:headEnd len="sm" w="sm" type="none"/>
              <a:tailEnd len="sm" w="sm" type="none"/>
            </a:ln>
          </p:spPr>
        </p:cxnSp>
        <p:cxnSp>
          <p:nvCxnSpPr>
            <p:cNvPr id="735" name="Google Shape;735;p49"/>
            <p:cNvCxnSpPr/>
            <p:nvPr/>
          </p:nvCxnSpPr>
          <p:spPr>
            <a:xfrm flipH="1" rot="10800000">
              <a:off x="13658579" y="104265"/>
              <a:ext cx="1" cy="2722771"/>
            </a:xfrm>
            <a:prstGeom prst="straightConnector1">
              <a:avLst/>
            </a:prstGeom>
            <a:noFill/>
            <a:ln cap="flat" cmpd="sng" w="88900">
              <a:solidFill>
                <a:srgbClr val="000000"/>
              </a:solidFill>
              <a:prstDash val="dashDot"/>
              <a:miter lim="400000"/>
              <a:headEnd len="sm" w="sm" type="none"/>
              <a:tailEnd len="sm" w="sm" type="none"/>
            </a:ln>
          </p:spPr>
        </p:cxnSp>
      </p:grpSp>
      <p:sp>
        <p:nvSpPr>
          <p:cNvPr id="736" name="Google Shape;736;p49">
            <a:hlinkClick r:id="rId4"/>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descr="Screen Shot 2016-05-31 at 2.43.35 PM.png" id="741" name="Google Shape;741;p50"/>
          <p:cNvPicPr preferRelativeResize="0"/>
          <p:nvPr/>
        </p:nvPicPr>
        <p:blipFill rotWithShape="1">
          <a:blip r:embed="rId3">
            <a:alphaModFix/>
          </a:blip>
          <a:srcRect b="74408" l="0" r="0" t="1734"/>
          <a:stretch/>
        </p:blipFill>
        <p:spPr>
          <a:xfrm>
            <a:off x="5317312" y="1967040"/>
            <a:ext cx="13778064" cy="2437380"/>
          </a:xfrm>
          <a:prstGeom prst="rect">
            <a:avLst/>
          </a:prstGeom>
          <a:noFill/>
          <a:ln>
            <a:noFill/>
          </a:ln>
        </p:spPr>
      </p:pic>
      <p:cxnSp>
        <p:nvCxnSpPr>
          <p:cNvPr id="742" name="Google Shape;742;p50"/>
          <p:cNvCxnSpPr/>
          <p:nvPr/>
        </p:nvCxnSpPr>
        <p:spPr>
          <a:xfrm>
            <a:off x="11976472" y="7355228"/>
            <a:ext cx="1" cy="1678782"/>
          </a:xfrm>
          <a:prstGeom prst="straightConnector1">
            <a:avLst/>
          </a:prstGeom>
          <a:noFill/>
          <a:ln cap="flat" cmpd="sng" w="152400">
            <a:solidFill>
              <a:srgbClr val="000000"/>
            </a:solidFill>
            <a:prstDash val="solid"/>
            <a:miter lim="400000"/>
            <a:headEnd len="sm" w="sm" type="none"/>
            <a:tailEnd len="med" w="med" type="triangle"/>
          </a:ln>
        </p:spPr>
      </p:cxnSp>
      <p:sp>
        <p:nvSpPr>
          <p:cNvPr id="743" name="Google Shape;743;p50"/>
          <p:cNvSpPr txBox="1"/>
          <p:nvPr/>
        </p:nvSpPr>
        <p:spPr>
          <a:xfrm>
            <a:off x="6436274" y="5046320"/>
            <a:ext cx="10664664" cy="16668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Don’t even need to search for all possible K-mers</a:t>
            </a:r>
            <a:endParaRPr/>
          </a:p>
        </p:txBody>
      </p:sp>
      <p:sp>
        <p:nvSpPr>
          <p:cNvPr id="744" name="Google Shape;744;p50"/>
          <p:cNvSpPr txBox="1"/>
          <p:nvPr/>
        </p:nvSpPr>
        <p:spPr>
          <a:xfrm>
            <a:off x="4524815" y="235031"/>
            <a:ext cx="15334370"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reads with Kallisto</a:t>
            </a:r>
            <a:endParaRPr/>
          </a:p>
        </p:txBody>
      </p:sp>
      <p:pic>
        <p:nvPicPr>
          <p:cNvPr descr="Screen Shot 2016-05-31 at 2.43.57 PM.png" id="745" name="Google Shape;745;p50"/>
          <p:cNvPicPr preferRelativeResize="0"/>
          <p:nvPr/>
        </p:nvPicPr>
        <p:blipFill rotWithShape="1">
          <a:blip r:embed="rId4">
            <a:alphaModFix/>
          </a:blip>
          <a:srcRect b="0" l="0" r="0" t="0"/>
          <a:stretch/>
        </p:blipFill>
        <p:spPr>
          <a:xfrm>
            <a:off x="5015811" y="6860673"/>
            <a:ext cx="13921323" cy="6158166"/>
          </a:xfrm>
          <a:prstGeom prst="rect">
            <a:avLst/>
          </a:prstGeom>
          <a:noFill/>
          <a:ln>
            <a:noFill/>
          </a:ln>
        </p:spPr>
      </p:pic>
      <p:grpSp>
        <p:nvGrpSpPr>
          <p:cNvPr id="746" name="Google Shape;746;p50"/>
          <p:cNvGrpSpPr/>
          <p:nvPr/>
        </p:nvGrpSpPr>
        <p:grpSpPr>
          <a:xfrm>
            <a:off x="3982165" y="11409915"/>
            <a:ext cx="11180448" cy="1714336"/>
            <a:chOff x="0" y="0"/>
            <a:chExt cx="11180446" cy="1714334"/>
          </a:xfrm>
        </p:grpSpPr>
        <p:sp>
          <p:nvSpPr>
            <p:cNvPr id="747" name="Google Shape;747;p50"/>
            <p:cNvSpPr/>
            <p:nvPr/>
          </p:nvSpPr>
          <p:spPr>
            <a:xfrm>
              <a:off x="5081429" y="0"/>
              <a:ext cx="6099017" cy="1714334"/>
            </a:xfrm>
            <a:prstGeom prst="rect">
              <a:avLst/>
            </a:prstGeom>
            <a:noFill/>
            <a:ln cap="flat" cmpd="sng" w="63500">
              <a:solidFill>
                <a:srgbClr val="000000"/>
              </a:solidFill>
              <a:prstDash val="dashDot"/>
              <a:miter lim="400000"/>
              <a:headEnd len="sm" w="sm" type="none"/>
              <a:tailEnd len="sm" w="sm" type="none"/>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48" name="Google Shape;748;p50"/>
            <p:cNvSpPr txBox="1"/>
            <p:nvPr/>
          </p:nvSpPr>
          <p:spPr>
            <a:xfrm>
              <a:off x="0" y="181946"/>
              <a:ext cx="4863846" cy="1350442"/>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intersection of non-skipped nodes in the T-DBG assigns read to transcript(s)</a:t>
              </a:r>
              <a:endParaRPr/>
            </a:p>
          </p:txBody>
        </p:sp>
      </p:grpSp>
      <p:grpSp>
        <p:nvGrpSpPr>
          <p:cNvPr id="749" name="Google Shape;749;p50"/>
          <p:cNvGrpSpPr/>
          <p:nvPr/>
        </p:nvGrpSpPr>
        <p:grpSpPr>
          <a:xfrm>
            <a:off x="6656774" y="8623115"/>
            <a:ext cx="6445737" cy="3135771"/>
            <a:chOff x="0" y="-1"/>
            <a:chExt cx="6445736" cy="3135770"/>
          </a:xfrm>
        </p:grpSpPr>
        <p:cxnSp>
          <p:nvCxnSpPr>
            <p:cNvPr id="750" name="Google Shape;750;p50"/>
            <p:cNvCxnSpPr/>
            <p:nvPr/>
          </p:nvCxnSpPr>
          <p:spPr>
            <a:xfrm>
              <a:off x="0" y="1063144"/>
              <a:ext cx="2750210" cy="2066144"/>
            </a:xfrm>
            <a:prstGeom prst="straightConnector1">
              <a:avLst/>
            </a:prstGeom>
            <a:noFill/>
            <a:ln cap="flat" cmpd="sng" w="50800">
              <a:solidFill>
                <a:srgbClr val="000000"/>
              </a:solidFill>
              <a:prstDash val="dashDot"/>
              <a:miter lim="400000"/>
              <a:headEnd len="sm" w="sm" type="none"/>
              <a:tailEnd len="med" w="med" type="triangle"/>
            </a:ln>
          </p:spPr>
        </p:cxnSp>
        <p:cxnSp>
          <p:nvCxnSpPr>
            <p:cNvPr id="751" name="Google Shape;751;p50"/>
            <p:cNvCxnSpPr/>
            <p:nvPr/>
          </p:nvCxnSpPr>
          <p:spPr>
            <a:xfrm>
              <a:off x="4021766" y="-1"/>
              <a:ext cx="513977" cy="3135770"/>
            </a:xfrm>
            <a:prstGeom prst="straightConnector1">
              <a:avLst/>
            </a:prstGeom>
            <a:noFill/>
            <a:ln cap="flat" cmpd="sng" w="50800">
              <a:solidFill>
                <a:srgbClr val="000000"/>
              </a:solidFill>
              <a:prstDash val="dashDot"/>
              <a:miter lim="400000"/>
              <a:headEnd len="sm" w="sm" type="none"/>
              <a:tailEnd len="med" w="med" type="triangle"/>
            </a:ln>
          </p:spPr>
        </p:cxnSp>
        <p:cxnSp>
          <p:nvCxnSpPr>
            <p:cNvPr id="752" name="Google Shape;752;p50"/>
            <p:cNvCxnSpPr/>
            <p:nvPr/>
          </p:nvCxnSpPr>
          <p:spPr>
            <a:xfrm flipH="1">
              <a:off x="5928595" y="26"/>
              <a:ext cx="517141" cy="3135742"/>
            </a:xfrm>
            <a:prstGeom prst="straightConnector1">
              <a:avLst/>
            </a:prstGeom>
            <a:noFill/>
            <a:ln cap="flat" cmpd="sng" w="50800">
              <a:solidFill>
                <a:srgbClr val="000000"/>
              </a:solidFill>
              <a:prstDash val="dashDot"/>
              <a:miter lim="400000"/>
              <a:headEnd len="sm" w="sm" type="none"/>
              <a:tailEnd len="med" w="med" type="triangle"/>
            </a:ln>
          </p:spPr>
        </p:cxnSp>
      </p:grpSp>
      <p:sp>
        <p:nvSpPr>
          <p:cNvPr id="753" name="Google Shape;753;p50"/>
          <p:cNvSpPr txBox="1"/>
          <p:nvPr/>
        </p:nvSpPr>
        <p:spPr>
          <a:xfrm>
            <a:off x="7347023" y="7745809"/>
            <a:ext cx="1070423" cy="688976"/>
          </a:xfrm>
          <a:prstGeom prst="rect">
            <a:avLst/>
          </a:prstGeom>
          <a:solidFill>
            <a:srgbClr val="FFFFFF"/>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600"/>
              <a:buFont typeface="Helvetica Neue"/>
              <a:buNone/>
            </a:pPr>
            <a:r>
              <a:rPr b="1" i="0" lang="en-US" sz="3600" u="none" cap="none" strike="noStrike">
                <a:solidFill>
                  <a:srgbClr val="000000"/>
                </a:solidFill>
                <a:latin typeface="Helvetica Neue"/>
                <a:ea typeface="Helvetica Neue"/>
                <a:cs typeface="Helvetica Neue"/>
                <a:sym typeface="Helvetica Neue"/>
              </a:rPr>
              <a:t>skip</a:t>
            </a:r>
            <a:endParaRPr/>
          </a:p>
        </p:txBody>
      </p:sp>
      <p:sp>
        <p:nvSpPr>
          <p:cNvPr id="754" name="Google Shape;754;p50"/>
          <p:cNvSpPr/>
          <p:nvPr/>
        </p:nvSpPr>
        <p:spPr>
          <a:xfrm>
            <a:off x="9434886" y="11574567"/>
            <a:ext cx="5514228" cy="1385032"/>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755" name="Google Shape;755;p50">
            <a:hlinkClick r:id="rId5"/>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754"/>
                                        </p:tgtEl>
                                      </p:cBhvr>
                                    </p:animEffect>
                                    <p:set>
                                      <p:cBhvr>
                                        <p:cTn dur="1" fill="hold">
                                          <p:stCondLst>
                                            <p:cond delay="500"/>
                                          </p:stCondLst>
                                        </p:cTn>
                                        <p:tgtEl>
                                          <p:spTgt spid="7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59" name="Shape 759"/>
        <p:cNvGrpSpPr/>
        <p:nvPr/>
      </p:nvGrpSpPr>
      <p:grpSpPr>
        <a:xfrm>
          <a:off x="0" y="0"/>
          <a:ext cx="0" cy="0"/>
          <a:chOff x="0" y="0"/>
          <a:chExt cx="0" cy="0"/>
        </a:xfrm>
      </p:grpSpPr>
      <p:sp>
        <p:nvSpPr>
          <p:cNvPr id="760" name="Google Shape;760;p51"/>
          <p:cNvSpPr txBox="1"/>
          <p:nvPr/>
        </p:nvSpPr>
        <p:spPr>
          <a:xfrm>
            <a:off x="4524815" y="235031"/>
            <a:ext cx="15334370"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mapping reads with Kallisto</a:t>
            </a:r>
            <a:endParaRPr/>
          </a:p>
        </p:txBody>
      </p:sp>
      <p:pic>
        <p:nvPicPr>
          <p:cNvPr descr="Screen Shot 2016-05-31 at 3.03.12 PM.png" id="761" name="Google Shape;761;p51"/>
          <p:cNvPicPr preferRelativeResize="0"/>
          <p:nvPr/>
        </p:nvPicPr>
        <p:blipFill rotWithShape="1">
          <a:blip r:embed="rId3">
            <a:alphaModFix/>
          </a:blip>
          <a:srcRect b="0" l="0" r="0" t="0"/>
          <a:stretch/>
        </p:blipFill>
        <p:spPr>
          <a:xfrm>
            <a:off x="2365138" y="2090720"/>
            <a:ext cx="10936404" cy="11056583"/>
          </a:xfrm>
          <a:prstGeom prst="rect">
            <a:avLst/>
          </a:prstGeom>
          <a:noFill/>
          <a:ln>
            <a:noFill/>
          </a:ln>
          <a:effectLst>
            <a:outerShdw blurRad="698500" rotWithShape="0" dir="5400000" dist="177800">
              <a:srgbClr val="000000">
                <a:alpha val="75686"/>
              </a:srgbClr>
            </a:outerShdw>
          </a:effectLst>
        </p:spPr>
      </p:pic>
      <p:pic>
        <p:nvPicPr>
          <p:cNvPr descr="Screen Shot 2016-05-31 at 2.43.57 PM.png" id="762" name="Google Shape;762;p51"/>
          <p:cNvPicPr preferRelativeResize="0"/>
          <p:nvPr/>
        </p:nvPicPr>
        <p:blipFill rotWithShape="1">
          <a:blip r:embed="rId4">
            <a:alphaModFix/>
          </a:blip>
          <a:srcRect b="40583" l="0" r="65247" t="33615"/>
          <a:stretch/>
        </p:blipFill>
        <p:spPr>
          <a:xfrm>
            <a:off x="4781939" y="6239712"/>
            <a:ext cx="6906428" cy="2268113"/>
          </a:xfrm>
          <a:prstGeom prst="rect">
            <a:avLst/>
          </a:prstGeom>
          <a:noFill/>
          <a:ln>
            <a:noFill/>
          </a:ln>
        </p:spPr>
      </p:pic>
      <p:grpSp>
        <p:nvGrpSpPr>
          <p:cNvPr id="763" name="Google Shape;763;p51"/>
          <p:cNvGrpSpPr/>
          <p:nvPr/>
        </p:nvGrpSpPr>
        <p:grpSpPr>
          <a:xfrm>
            <a:off x="4024744" y="3472752"/>
            <a:ext cx="16656792" cy="1768971"/>
            <a:chOff x="0" y="1608137"/>
            <a:chExt cx="16656790" cy="1768969"/>
          </a:xfrm>
        </p:grpSpPr>
        <p:sp>
          <p:nvSpPr>
            <p:cNvPr id="764" name="Google Shape;764;p51"/>
            <p:cNvSpPr/>
            <p:nvPr/>
          </p:nvSpPr>
          <p:spPr>
            <a:xfrm>
              <a:off x="6315229" y="1608137"/>
              <a:ext cx="10341561" cy="1"/>
            </a:xfrm>
            <a:custGeom>
              <a:rect b="b" l="l" r="r" t="t"/>
              <a:pathLst>
                <a:path extrusionOk="0" h="120000" w="21600">
                  <a:moveTo>
                    <a:pt x="0" y="0"/>
                  </a:moveTo>
                  <a:lnTo>
                    <a:pt x="21600" y="0"/>
                  </a:lnTo>
                  <a:lnTo>
                    <a:pt x="21600" y="0"/>
                  </a:lnTo>
                  <a:lnTo>
                    <a:pt x="0" y="0"/>
                  </a:lnTo>
                  <a:close/>
                </a:path>
              </a:pathLst>
            </a:custGeom>
            <a:solidFill>
              <a:srgbClr val="FFFFFF"/>
            </a:solidFill>
            <a:ln cap="flat" cmpd="sng" w="25400">
              <a:solidFill>
                <a:srgbClr val="000000"/>
              </a:solidFill>
              <a:prstDash val="dashDot"/>
              <a:miter lim="400000"/>
              <a:headEnd len="sm" w="sm" type="none"/>
              <a:tailEnd len="sm" w="sm" type="none"/>
            </a:ln>
            <a:effectLst>
              <a:outerShdw blurRad="571500" rotWithShape="0" dir="5400000" dist="177800">
                <a:srgbClr val="000000">
                  <a:alpha val="75686"/>
                </a:srgbClr>
              </a:outerShdw>
            </a:effectLst>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For most reads, only two k-mers were hashed b/c all k-mers from the entire read mapped to a contiguous region in the T-DBG</a:t>
              </a:r>
              <a:endParaRPr/>
            </a:p>
          </p:txBody>
        </p:sp>
        <p:cxnSp>
          <p:nvCxnSpPr>
            <p:cNvPr id="765" name="Google Shape;765;p51"/>
            <p:cNvCxnSpPr/>
            <p:nvPr/>
          </p:nvCxnSpPr>
          <p:spPr>
            <a:xfrm flipH="1">
              <a:off x="0" y="1619983"/>
              <a:ext cx="6375300" cy="1757123"/>
            </a:xfrm>
            <a:prstGeom prst="straightConnector1">
              <a:avLst/>
            </a:prstGeom>
            <a:noFill/>
            <a:ln cap="flat" cmpd="sng" w="25400">
              <a:solidFill>
                <a:srgbClr val="000000"/>
              </a:solidFill>
              <a:prstDash val="dashDot"/>
              <a:miter lim="400000"/>
              <a:headEnd len="sm" w="sm" type="none"/>
              <a:tailEnd len="med" w="med" type="triangle"/>
            </a:ln>
          </p:spPr>
        </p:cxnSp>
      </p:grpSp>
      <p:sp>
        <p:nvSpPr>
          <p:cNvPr id="766" name="Google Shape;766;p51">
            <a:hlinkClick r:id="rId5"/>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2"/>
          <p:cNvSpPr txBox="1"/>
          <p:nvPr/>
        </p:nvSpPr>
        <p:spPr>
          <a:xfrm>
            <a:off x="6854229" y="127082"/>
            <a:ext cx="10675542" cy="17303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10400"/>
              <a:buFont typeface="Helvetica Neue"/>
              <a:buNone/>
            </a:pPr>
            <a:r>
              <a:rPr b="1" i="0" lang="en-US" sz="10400" u="none" cap="none" strike="noStrike">
                <a:solidFill>
                  <a:srgbClr val="000000"/>
                </a:solidFill>
                <a:latin typeface="Helvetica Neue"/>
                <a:ea typeface="Helvetica Neue"/>
                <a:cs typeface="Helvetica Neue"/>
                <a:sym typeface="Helvetica Neue"/>
              </a:rPr>
              <a:t>Kallisto - it’s fast</a:t>
            </a:r>
            <a:endParaRPr/>
          </a:p>
        </p:txBody>
      </p:sp>
      <p:pic>
        <p:nvPicPr>
          <p:cNvPr descr="Screen Shot 2016-05-31 at 3.15.46 PM.png" id="772" name="Google Shape;772;p52"/>
          <p:cNvPicPr preferRelativeResize="0"/>
          <p:nvPr/>
        </p:nvPicPr>
        <p:blipFill rotWithShape="1">
          <a:blip r:embed="rId3">
            <a:alphaModFix/>
          </a:blip>
          <a:srcRect b="0" l="0" r="0" t="0"/>
          <a:stretch/>
        </p:blipFill>
        <p:spPr>
          <a:xfrm>
            <a:off x="3333750" y="4339333"/>
            <a:ext cx="17716500" cy="9340455"/>
          </a:xfrm>
          <a:prstGeom prst="rect">
            <a:avLst/>
          </a:prstGeom>
          <a:noFill/>
          <a:ln>
            <a:noFill/>
          </a:ln>
        </p:spPr>
      </p:pic>
      <p:sp>
        <p:nvSpPr>
          <p:cNvPr id="773" name="Google Shape;773;p52"/>
          <p:cNvSpPr txBox="1"/>
          <p:nvPr/>
        </p:nvSpPr>
        <p:spPr>
          <a:xfrm>
            <a:off x="7201396" y="2222125"/>
            <a:ext cx="9981209" cy="28860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6000"/>
              <a:buFont typeface="Helvetica Neue"/>
              <a:buNone/>
            </a:pPr>
            <a:r>
              <a:rPr b="1" i="0" lang="en-US" sz="6000" u="none" cap="none" strike="noStrike">
                <a:solidFill>
                  <a:srgbClr val="000000"/>
                </a:solidFill>
                <a:latin typeface="Helvetica Neue"/>
                <a:ea typeface="Helvetica Neue"/>
                <a:cs typeface="Helvetica Neue"/>
                <a:sym typeface="Helvetica Neue"/>
              </a:rPr>
              <a:t>20 samples </a:t>
            </a:r>
            <a:endParaRPr/>
          </a:p>
          <a:p>
            <a:pPr indent="0" lvl="0" marL="0" marR="0" rtl="0" algn="ctr">
              <a:lnSpc>
                <a:spcPct val="100000"/>
              </a:lnSpc>
              <a:spcBef>
                <a:spcPts val="0"/>
              </a:spcBef>
              <a:spcAft>
                <a:spcPts val="0"/>
              </a:spcAft>
              <a:buClr>
                <a:srgbClr val="000000"/>
              </a:buClr>
              <a:buSzPts val="6000"/>
              <a:buFont typeface="Helvetica Neue"/>
              <a:buNone/>
            </a:pPr>
            <a:r>
              <a:rPr b="1" i="0" lang="en-US" sz="6000" u="none" cap="none" strike="noStrike">
                <a:solidFill>
                  <a:srgbClr val="000000"/>
                </a:solidFill>
                <a:latin typeface="Helvetica Neue"/>
                <a:ea typeface="Helvetica Neue"/>
                <a:cs typeface="Helvetica Neue"/>
                <a:sym typeface="Helvetica Neue"/>
              </a:rPr>
              <a:t>30 million PE reads/sample</a:t>
            </a:r>
            <a:endParaRPr/>
          </a:p>
          <a:p>
            <a:pPr indent="0" lvl="0" marL="0" marR="0" rtl="0" algn="ctr">
              <a:lnSpc>
                <a:spcPct val="100000"/>
              </a:lnSpc>
              <a:spcBef>
                <a:spcPts val="0"/>
              </a:spcBef>
              <a:spcAft>
                <a:spcPts val="0"/>
              </a:spcAft>
              <a:buClr>
                <a:srgbClr val="000000"/>
              </a:buClr>
              <a:buSzPts val="6000"/>
              <a:buFont typeface="Helvetica Neue"/>
              <a:buNone/>
            </a:pPr>
            <a:r>
              <a:rPr b="1" i="0" lang="en-US" sz="6000" u="none" cap="none" strike="noStrike">
                <a:solidFill>
                  <a:srgbClr val="000000"/>
                </a:solidFill>
                <a:latin typeface="Helvetica Neue"/>
                <a:ea typeface="Helvetica Neue"/>
                <a:cs typeface="Helvetica Neue"/>
                <a:sym typeface="Helvetica Neue"/>
              </a:rPr>
              <a:t>20 cores</a:t>
            </a:r>
            <a:endParaRPr/>
          </a:p>
        </p:txBody>
      </p:sp>
      <p:sp>
        <p:nvSpPr>
          <p:cNvPr id="774" name="Google Shape;774;p52"/>
          <p:cNvSpPr txBox="1"/>
          <p:nvPr/>
        </p:nvSpPr>
        <p:spPr>
          <a:xfrm>
            <a:off x="18630831" y="9904133"/>
            <a:ext cx="1756992"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11.47 min</a:t>
            </a:r>
            <a:endParaRPr/>
          </a:p>
        </p:txBody>
      </p:sp>
      <p:sp>
        <p:nvSpPr>
          <p:cNvPr id="775" name="Google Shape;775;p52">
            <a:hlinkClick r:id="rId4"/>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MBAK-1100-portrait.jpg" id="114" name="Google Shape;114;p8"/>
          <p:cNvPicPr preferRelativeResize="0"/>
          <p:nvPr/>
        </p:nvPicPr>
        <p:blipFill rotWithShape="1">
          <a:blip r:embed="rId3">
            <a:alphaModFix/>
          </a:blip>
          <a:srcRect b="0" l="0" r="0" t="0"/>
          <a:stretch/>
        </p:blipFill>
        <p:spPr>
          <a:xfrm>
            <a:off x="-47569" y="-51676"/>
            <a:ext cx="24567736" cy="1381935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79" name="Shape 779"/>
        <p:cNvGrpSpPr/>
        <p:nvPr/>
      </p:nvGrpSpPr>
      <p:grpSpPr>
        <a:xfrm>
          <a:off x="0" y="0"/>
          <a:ext cx="0" cy="0"/>
          <a:chOff x="0" y="0"/>
          <a:chExt cx="0" cy="0"/>
        </a:xfrm>
      </p:grpSpPr>
      <p:sp>
        <p:nvSpPr>
          <p:cNvPr id="780" name="Google Shape;780;p53"/>
          <p:cNvSpPr txBox="1"/>
          <p:nvPr/>
        </p:nvSpPr>
        <p:spPr>
          <a:xfrm>
            <a:off x="564636" y="1755122"/>
            <a:ext cx="23254728" cy="294482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1" lang="en-US" sz="5000" u="none" cap="none" strike="noStrike">
                <a:solidFill>
                  <a:srgbClr val="000000"/>
                </a:solidFill>
                <a:latin typeface="Arial"/>
                <a:ea typeface="Arial"/>
                <a:cs typeface="Arial"/>
                <a:sym typeface="Arial"/>
              </a:rPr>
              <a:t>“This allows Kallisto to process 30 million [reads] in less than 10 min on a small laptop with a 1.3-GHz processor, demonstrating that with Kallisto, RNA-seq analysis of even large data sets is tractable on non-specialized hardware.”</a:t>
            </a:r>
            <a:endParaRPr/>
          </a:p>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 Bray et al., 2016, Nature Biotech.</a:t>
            </a:r>
            <a:endParaRPr/>
          </a:p>
        </p:txBody>
      </p:sp>
      <p:grpSp>
        <p:nvGrpSpPr>
          <p:cNvPr id="781" name="Google Shape;781;p53"/>
          <p:cNvGrpSpPr/>
          <p:nvPr/>
        </p:nvGrpSpPr>
        <p:grpSpPr>
          <a:xfrm>
            <a:off x="6610205" y="6339762"/>
            <a:ext cx="11163593" cy="6881558"/>
            <a:chOff x="0" y="452437"/>
            <a:chExt cx="11163592" cy="6881556"/>
          </a:xfrm>
        </p:grpSpPr>
        <p:grpSp>
          <p:nvGrpSpPr>
            <p:cNvPr id="782" name="Google Shape;782;p53"/>
            <p:cNvGrpSpPr/>
            <p:nvPr/>
          </p:nvGrpSpPr>
          <p:grpSpPr>
            <a:xfrm>
              <a:off x="77868" y="452437"/>
              <a:ext cx="11007854" cy="6809858"/>
              <a:chOff x="0" y="452437"/>
              <a:chExt cx="11007852" cy="6809856"/>
            </a:xfrm>
          </p:grpSpPr>
          <p:pic>
            <p:nvPicPr>
              <p:cNvPr descr="Screenshot 2016-05-31 17.41.21.png" id="783" name="Google Shape;783;p53"/>
              <p:cNvPicPr preferRelativeResize="0"/>
              <p:nvPr/>
            </p:nvPicPr>
            <p:blipFill rotWithShape="1">
              <a:blip r:embed="rId3">
                <a:alphaModFix/>
              </a:blip>
              <a:srcRect b="0" l="593" r="286" t="0"/>
              <a:stretch/>
            </p:blipFill>
            <p:spPr>
              <a:xfrm>
                <a:off x="0" y="908142"/>
                <a:ext cx="11007852" cy="6354151"/>
              </a:xfrm>
              <a:prstGeom prst="rect">
                <a:avLst/>
              </a:prstGeom>
              <a:noFill/>
              <a:ln>
                <a:noFill/>
              </a:ln>
            </p:spPr>
          </p:pic>
          <p:cxnSp>
            <p:nvCxnSpPr>
              <p:cNvPr id="784" name="Google Shape;784;p53"/>
              <p:cNvCxnSpPr/>
              <p:nvPr/>
            </p:nvCxnSpPr>
            <p:spPr>
              <a:xfrm>
                <a:off x="5504036" y="452437"/>
                <a:ext cx="1270001" cy="1270001"/>
              </a:xfrm>
              <a:prstGeom prst="straightConnector1">
                <a:avLst/>
              </a:prstGeom>
              <a:noFill/>
              <a:ln>
                <a:noFill/>
              </a:ln>
            </p:spPr>
          </p:cxnSp>
        </p:grpSp>
        <p:grpSp>
          <p:nvGrpSpPr>
            <p:cNvPr id="785" name="Google Shape;785;p53"/>
            <p:cNvGrpSpPr/>
            <p:nvPr/>
          </p:nvGrpSpPr>
          <p:grpSpPr>
            <a:xfrm>
              <a:off x="0" y="930219"/>
              <a:ext cx="11163592" cy="6403774"/>
              <a:chOff x="0" y="0"/>
              <a:chExt cx="11163591" cy="6403773"/>
            </a:xfrm>
          </p:grpSpPr>
          <p:grpSp>
            <p:nvGrpSpPr>
              <p:cNvPr id="786" name="Google Shape;786;p53"/>
              <p:cNvGrpSpPr/>
              <p:nvPr/>
            </p:nvGrpSpPr>
            <p:grpSpPr>
              <a:xfrm>
                <a:off x="0" y="0"/>
                <a:ext cx="11163591" cy="6403773"/>
                <a:chOff x="0" y="0"/>
                <a:chExt cx="11163590" cy="6403772"/>
              </a:xfrm>
            </p:grpSpPr>
            <p:pic>
              <p:nvPicPr>
                <p:cNvPr descr="Screenshot 2020-04-15 15.31.18.png" id="787" name="Google Shape;787;p53"/>
                <p:cNvPicPr preferRelativeResize="0"/>
                <p:nvPr/>
              </p:nvPicPr>
              <p:blipFill rotWithShape="1">
                <a:blip r:embed="rId4">
                  <a:alphaModFix/>
                </a:blip>
                <a:srcRect b="0" l="0" r="0" t="0"/>
                <a:stretch/>
              </p:blipFill>
              <p:spPr>
                <a:xfrm>
                  <a:off x="0" y="0"/>
                  <a:ext cx="11163590" cy="6403772"/>
                </a:xfrm>
                <a:prstGeom prst="rect">
                  <a:avLst/>
                </a:prstGeom>
                <a:noFill/>
                <a:ln>
                  <a:noFill/>
                </a:ln>
                <a:effectLst>
                  <a:outerShdw blurRad="469900" rotWithShape="0" dir="5400000" dist="25400">
                    <a:srgbClr val="000000">
                      <a:alpha val="49803"/>
                    </a:srgbClr>
                  </a:outerShdw>
                </a:effectLst>
              </p:spPr>
            </p:pic>
            <p:sp>
              <p:nvSpPr>
                <p:cNvPr id="788" name="Google Shape;788;p53"/>
                <p:cNvSpPr/>
                <p:nvPr/>
              </p:nvSpPr>
              <p:spPr>
                <a:xfrm>
                  <a:off x="6405548" y="4087582"/>
                  <a:ext cx="1797207" cy="252357"/>
                </a:xfrm>
                <a:prstGeom prst="rect">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pic>
            <p:nvPicPr>
              <p:cNvPr descr="Line Line" id="789" name="Google Shape;789;p53"/>
              <p:cNvPicPr preferRelativeResize="0"/>
              <p:nvPr/>
            </p:nvPicPr>
            <p:blipFill rotWithShape="1">
              <a:blip r:embed="rId5">
                <a:alphaModFix/>
              </a:blip>
              <a:srcRect b="0" l="0" r="0" t="0"/>
              <a:stretch/>
            </p:blipFill>
            <p:spPr>
              <a:xfrm>
                <a:off x="6833306" y="3250488"/>
                <a:ext cx="1100382" cy="143685"/>
              </a:xfrm>
              <a:prstGeom prst="rect">
                <a:avLst/>
              </a:prstGeom>
              <a:noFill/>
              <a:ln>
                <a:noFill/>
              </a:ln>
            </p:spPr>
          </p:pic>
        </p:grpSp>
      </p:grpSp>
      <p:sp>
        <p:nvSpPr>
          <p:cNvPr id="790" name="Google Shape;790;p53">
            <a:hlinkClick r:id="rId6"/>
          </p:cNvPr>
          <p:cNvSpPr txBox="1"/>
          <p:nvPr/>
        </p:nvSpPr>
        <p:spPr>
          <a:xfrm>
            <a:off x="18900829" y="13021198"/>
            <a:ext cx="5336033" cy="589408"/>
          </a:xfrm>
          <a:prstGeom prst="rect">
            <a:avLst/>
          </a:prstGeom>
          <a:noFill/>
          <a:ln>
            <a:noFill/>
          </a:ln>
        </p:spPr>
        <p:txBody>
          <a:bodyPr anchorCtr="0" anchor="ctr" bIns="71425" lIns="71425" spcFirstLastPara="1" rIns="71425" wrap="square" tIns="71425">
            <a:spAutoFit/>
          </a:bodyPr>
          <a:lstStyle/>
          <a:p>
            <a:pPr indent="0" lvl="0" marL="0" marR="0" rtl="0" algn="l">
              <a:lnSpc>
                <a:spcPct val="117999"/>
              </a:lnSpc>
              <a:spcBef>
                <a:spcPts val="0"/>
              </a:spcBef>
              <a:spcAft>
                <a:spcPts val="0"/>
              </a:spcAft>
              <a:buClr>
                <a:srgbClr val="000000"/>
              </a:buClr>
              <a:buSzPts val="3000"/>
              <a:buFont typeface="Helvetica Neue"/>
              <a:buNone/>
            </a:pPr>
            <a:r>
              <a:rPr b="0" i="1" lang="en-US" sz="3000" u="none" cap="none" strike="noStrike">
                <a:solidFill>
                  <a:srgbClr val="000000"/>
                </a:solidFill>
                <a:latin typeface="Helvetica Neue"/>
                <a:ea typeface="Helvetica Neue"/>
                <a:cs typeface="Helvetica Neue"/>
                <a:sym typeface="Helvetica Neue"/>
              </a:rPr>
              <a:t>Bray et al., Nat. Biotech., 2016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794" name="Shape 794"/>
        <p:cNvGrpSpPr/>
        <p:nvPr/>
      </p:nvGrpSpPr>
      <p:grpSpPr>
        <a:xfrm>
          <a:off x="0" y="0"/>
          <a:ext cx="0" cy="0"/>
          <a:chOff x="0" y="0"/>
          <a:chExt cx="0" cy="0"/>
        </a:xfrm>
      </p:grpSpPr>
      <p:sp>
        <p:nvSpPr>
          <p:cNvPr id="795" name="Google Shape;795;p54"/>
          <p:cNvSpPr txBox="1"/>
          <p:nvPr/>
        </p:nvSpPr>
        <p:spPr>
          <a:xfrm>
            <a:off x="6854229" y="113608"/>
            <a:ext cx="10675542" cy="17303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10400"/>
              <a:buFont typeface="Helvetica Neue"/>
              <a:buNone/>
            </a:pPr>
            <a:r>
              <a:rPr b="1" i="0" lang="en-US" sz="10400" u="none" cap="none" strike="noStrike">
                <a:solidFill>
                  <a:srgbClr val="000000"/>
                </a:solidFill>
                <a:latin typeface="Helvetica Neue"/>
                <a:ea typeface="Helvetica Neue"/>
                <a:cs typeface="Helvetica Neue"/>
                <a:sym typeface="Helvetica Neue"/>
              </a:rPr>
              <a:t>Kallisto - it’s fast</a:t>
            </a:r>
            <a:endParaRPr/>
          </a:p>
        </p:txBody>
      </p:sp>
      <p:pic>
        <p:nvPicPr>
          <p:cNvPr descr="Screen Shot 2016-05-31 at 3.15.46 PM.png" id="796" name="Google Shape;796;p54"/>
          <p:cNvPicPr preferRelativeResize="0"/>
          <p:nvPr/>
        </p:nvPicPr>
        <p:blipFill rotWithShape="1">
          <a:blip r:embed="rId3">
            <a:alphaModFix/>
          </a:blip>
          <a:srcRect b="0" l="0" r="0" t="0"/>
          <a:stretch/>
        </p:blipFill>
        <p:spPr>
          <a:xfrm>
            <a:off x="2936718" y="4339333"/>
            <a:ext cx="17084578" cy="9007294"/>
          </a:xfrm>
          <a:prstGeom prst="rect">
            <a:avLst/>
          </a:prstGeom>
          <a:noFill/>
          <a:ln>
            <a:noFill/>
          </a:ln>
          <a:effectLst>
            <a:outerShdw blurRad="177800" rotWithShape="0" dir="5400000" dist="25400">
              <a:srgbClr val="000000">
                <a:alpha val="49803"/>
              </a:srgbClr>
            </a:outerShdw>
          </a:effectLst>
        </p:spPr>
      </p:pic>
      <p:sp>
        <p:nvSpPr>
          <p:cNvPr id="797" name="Google Shape;797;p54"/>
          <p:cNvSpPr txBox="1"/>
          <p:nvPr/>
        </p:nvSpPr>
        <p:spPr>
          <a:xfrm>
            <a:off x="8839001" y="2105821"/>
            <a:ext cx="6705998" cy="1971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4000"/>
              <a:buFont typeface="Helvetica Neue"/>
              <a:buNone/>
            </a:pPr>
            <a:r>
              <a:rPr b="1" i="0" lang="en-US" sz="4000" u="none" cap="none" strike="noStrike">
                <a:solidFill>
                  <a:srgbClr val="000000"/>
                </a:solidFill>
                <a:latin typeface="Helvetica Neue"/>
                <a:ea typeface="Helvetica Neue"/>
                <a:cs typeface="Helvetica Neue"/>
                <a:sym typeface="Helvetica Neue"/>
              </a:rPr>
              <a:t>20 samples </a:t>
            </a:r>
            <a:endParaRPr/>
          </a:p>
          <a:p>
            <a:pPr indent="0" lvl="0" marL="0" marR="0" rtl="0" algn="ctr">
              <a:lnSpc>
                <a:spcPct val="100000"/>
              </a:lnSpc>
              <a:spcBef>
                <a:spcPts val="0"/>
              </a:spcBef>
              <a:spcAft>
                <a:spcPts val="0"/>
              </a:spcAft>
              <a:buClr>
                <a:srgbClr val="000000"/>
              </a:buClr>
              <a:buSzPts val="4000"/>
              <a:buFont typeface="Helvetica Neue"/>
              <a:buNone/>
            </a:pPr>
            <a:r>
              <a:rPr b="1" i="0" lang="en-US" sz="4000" u="none" cap="none" strike="noStrike">
                <a:solidFill>
                  <a:srgbClr val="000000"/>
                </a:solidFill>
                <a:latin typeface="Helvetica Neue"/>
                <a:ea typeface="Helvetica Neue"/>
                <a:cs typeface="Helvetica Neue"/>
                <a:sym typeface="Helvetica Neue"/>
              </a:rPr>
              <a:t>30 million PE reads/sample</a:t>
            </a:r>
            <a:endParaRPr/>
          </a:p>
          <a:p>
            <a:pPr indent="0" lvl="0" marL="0" marR="0" rtl="0" algn="ctr">
              <a:lnSpc>
                <a:spcPct val="100000"/>
              </a:lnSpc>
              <a:spcBef>
                <a:spcPts val="0"/>
              </a:spcBef>
              <a:spcAft>
                <a:spcPts val="0"/>
              </a:spcAft>
              <a:buClr>
                <a:srgbClr val="000000"/>
              </a:buClr>
              <a:buSzPts val="4000"/>
              <a:buFont typeface="Helvetica Neue"/>
              <a:buNone/>
            </a:pPr>
            <a:r>
              <a:rPr b="1" i="0" lang="en-US" sz="4000" u="none" cap="none" strike="noStrike">
                <a:solidFill>
                  <a:srgbClr val="000000"/>
                </a:solidFill>
                <a:latin typeface="Helvetica Neue"/>
                <a:ea typeface="Helvetica Neue"/>
                <a:cs typeface="Helvetica Neue"/>
                <a:sym typeface="Helvetica Neue"/>
              </a:rPr>
              <a:t>20 cores</a:t>
            </a:r>
            <a:endParaRPr/>
          </a:p>
        </p:txBody>
      </p:sp>
      <p:sp>
        <p:nvSpPr>
          <p:cNvPr id="798" name="Google Shape;798;p54"/>
          <p:cNvSpPr txBox="1"/>
          <p:nvPr/>
        </p:nvSpPr>
        <p:spPr>
          <a:xfrm>
            <a:off x="18630831" y="9904133"/>
            <a:ext cx="1756992" cy="5746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11.47 min</a:t>
            </a:r>
            <a:endParaRPr/>
          </a:p>
        </p:txBody>
      </p:sp>
      <p:sp>
        <p:nvSpPr>
          <p:cNvPr id="799" name="Google Shape;799;p54"/>
          <p:cNvSpPr txBox="1"/>
          <p:nvPr/>
        </p:nvSpPr>
        <p:spPr>
          <a:xfrm>
            <a:off x="359201" y="4339334"/>
            <a:ext cx="16687367" cy="1455019"/>
          </a:xfrm>
          <a:prstGeom prst="rect">
            <a:avLst/>
          </a:prstGeom>
          <a:solidFill>
            <a:srgbClr val="F5F5F5"/>
          </a:solidFill>
          <a:ln>
            <a:noFill/>
          </a:ln>
          <a:effectLst>
            <a:outerShdw blurRad="685800" rotWithShape="0" dir="5400000" dist="177800">
              <a:srgbClr val="000000">
                <a:alpha val="75686"/>
              </a:srgbClr>
            </a:outerShdw>
          </a:effectLst>
        </p:spPr>
        <p:txBody>
          <a:bodyPr anchorCtr="0" anchor="ctr" bIns="71425" lIns="71425" spcFirstLastPara="1" rIns="71425" wrap="square" tIns="71425">
            <a:spAutoFit/>
          </a:bodyPr>
          <a:lstStyle/>
          <a:p>
            <a:pPr indent="0" lvl="0" marL="0" marR="0" rtl="0" algn="ctr">
              <a:lnSpc>
                <a:spcPct val="117999"/>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“A simple word count of the sample data took 1 min 15 sec, providing a lower bound on the speed with which mapping could be performed.”</a:t>
            </a:r>
            <a:endParaRPr/>
          </a:p>
        </p:txBody>
      </p:sp>
      <p:sp>
        <p:nvSpPr>
          <p:cNvPr id="800" name="Google Shape;800;p54"/>
          <p:cNvSpPr txBox="1"/>
          <p:nvPr/>
        </p:nvSpPr>
        <p:spPr>
          <a:xfrm>
            <a:off x="4409608" y="6248721"/>
            <a:ext cx="16687367" cy="1455020"/>
          </a:xfrm>
          <a:prstGeom prst="rect">
            <a:avLst/>
          </a:prstGeom>
          <a:solidFill>
            <a:srgbClr val="F5F5F5"/>
          </a:solidFill>
          <a:ln>
            <a:noFill/>
          </a:ln>
          <a:effectLst>
            <a:outerShdw blurRad="685800" rotWithShape="0" dir="5400000" dist="177800">
              <a:srgbClr val="000000">
                <a:alpha val="75686"/>
              </a:srgbClr>
            </a:outerShdw>
          </a:effectLst>
        </p:spPr>
        <p:txBody>
          <a:bodyPr anchorCtr="0" anchor="ctr" bIns="71425" lIns="71425" spcFirstLastPara="1" rIns="71425" wrap="square" tIns="71425">
            <a:spAutoFit/>
          </a:bodyPr>
          <a:lstStyle/>
          <a:p>
            <a:pPr indent="0" lvl="0" marL="0" marR="0" rtl="0" algn="ctr">
              <a:lnSpc>
                <a:spcPct val="117999"/>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When I use 24 threads, 500Gb RAM, it takes 2min to map 47 million reads without any bootstraps.  Thirty bootstraps takes 4.5 min</a:t>
            </a:r>
            <a:endParaRPr/>
          </a:p>
        </p:txBody>
      </p:sp>
      <p:sp>
        <p:nvSpPr>
          <p:cNvPr id="801" name="Google Shape;801;p54"/>
          <p:cNvSpPr txBox="1"/>
          <p:nvPr/>
        </p:nvSpPr>
        <p:spPr>
          <a:xfrm>
            <a:off x="7519472" y="8289703"/>
            <a:ext cx="16687367" cy="998546"/>
          </a:xfrm>
          <a:prstGeom prst="rect">
            <a:avLst/>
          </a:prstGeom>
          <a:solidFill>
            <a:srgbClr val="F5F5F5"/>
          </a:solidFill>
          <a:ln>
            <a:noFill/>
          </a:ln>
          <a:effectLst>
            <a:outerShdw blurRad="685800" rotWithShape="0" dir="5400000" dist="177800">
              <a:srgbClr val="000000">
                <a:alpha val="75686"/>
              </a:srgbClr>
            </a:outerShdw>
          </a:effectLst>
        </p:spPr>
        <p:txBody>
          <a:bodyPr anchorCtr="0" anchor="ctr" bIns="71425" lIns="71425" spcFirstLastPara="1" rIns="71425" wrap="square" tIns="71425">
            <a:spAutoFit/>
          </a:bodyPr>
          <a:lstStyle/>
          <a:p>
            <a:pPr indent="0" lvl="0" marL="0" marR="0" rtl="0" algn="ctr">
              <a:lnSpc>
                <a:spcPct val="117999"/>
              </a:lnSpc>
              <a:spcBef>
                <a:spcPts val="0"/>
              </a:spcBef>
              <a:spcAft>
                <a:spcPts val="0"/>
              </a:spcAft>
              <a:buClr>
                <a:srgbClr val="000000"/>
              </a:buClr>
              <a:buSzPts val="5600"/>
              <a:buFont typeface="Helvetica Neue"/>
              <a:buNone/>
            </a:pPr>
            <a:r>
              <a:rPr b="1" i="0" lang="en-US" sz="5600" u="none" cap="none" strike="noStrike">
                <a:solidFill>
                  <a:srgbClr val="000000"/>
                </a:solidFill>
                <a:latin typeface="Helvetica Neue"/>
                <a:ea typeface="Helvetica Neue"/>
                <a:cs typeface="Helvetica Neue"/>
                <a:sym typeface="Helvetica Neue"/>
              </a:rPr>
              <a:t>What is possible with such a fast aligner?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05" name="Shape 805"/>
        <p:cNvGrpSpPr/>
        <p:nvPr/>
      </p:nvGrpSpPr>
      <p:grpSpPr>
        <a:xfrm>
          <a:off x="0" y="0"/>
          <a:ext cx="0" cy="0"/>
          <a:chOff x="0" y="0"/>
          <a:chExt cx="0" cy="0"/>
        </a:xfrm>
      </p:grpSpPr>
      <p:grpSp>
        <p:nvGrpSpPr>
          <p:cNvPr id="806" name="Google Shape;806;p56"/>
          <p:cNvGrpSpPr/>
          <p:nvPr/>
        </p:nvGrpSpPr>
        <p:grpSpPr>
          <a:xfrm>
            <a:off x="5548509" y="1909641"/>
            <a:ext cx="13286982" cy="11242973"/>
            <a:chOff x="0" y="0"/>
            <a:chExt cx="13286981" cy="11242971"/>
          </a:xfrm>
        </p:grpSpPr>
        <p:pic>
          <p:nvPicPr>
            <p:cNvPr descr="Screen Shot 2016-06-01 at 9.45.31 AM.png" id="807" name="Google Shape;807;p56"/>
            <p:cNvPicPr preferRelativeResize="0"/>
            <p:nvPr/>
          </p:nvPicPr>
          <p:blipFill rotWithShape="1">
            <a:blip r:embed="rId3">
              <a:alphaModFix/>
            </a:blip>
            <a:srcRect b="3270" l="2790" r="0" t="0"/>
            <a:stretch/>
          </p:blipFill>
          <p:spPr>
            <a:xfrm>
              <a:off x="908045" y="0"/>
              <a:ext cx="12378936" cy="10342210"/>
            </a:xfrm>
            <a:prstGeom prst="rect">
              <a:avLst/>
            </a:prstGeom>
            <a:noFill/>
            <a:ln>
              <a:noFill/>
            </a:ln>
            <a:effectLst>
              <a:outerShdw blurRad="685800" rotWithShape="0" dir="5400000" dist="177800">
                <a:srgbClr val="000000">
                  <a:alpha val="75686"/>
                </a:srgbClr>
              </a:outerShdw>
            </a:effectLst>
          </p:spPr>
        </p:pic>
        <p:sp>
          <p:nvSpPr>
            <p:cNvPr id="808" name="Google Shape;808;p56"/>
            <p:cNvSpPr/>
            <p:nvPr/>
          </p:nvSpPr>
          <p:spPr>
            <a:xfrm>
              <a:off x="30164" y="10317920"/>
              <a:ext cx="13256661" cy="916899"/>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variance for 40 bootstraps of 1 subsample </a:t>
              </a:r>
              <a:endParaRPr/>
            </a:p>
          </p:txBody>
        </p:sp>
        <p:sp>
          <p:nvSpPr>
            <p:cNvPr id="809" name="Google Shape;809;p56"/>
            <p:cNvSpPr/>
            <p:nvPr/>
          </p:nvSpPr>
          <p:spPr>
            <a:xfrm rot="-5400000">
              <a:off x="-5161134" y="5164938"/>
              <a:ext cx="11239167" cy="916899"/>
            </a:xfrm>
            <a:prstGeom prst="rect">
              <a:avLst/>
            </a:prstGeom>
            <a:solidFill>
              <a:srgbClr val="FFFFF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200"/>
                <a:buFont typeface="Helvetica Neue"/>
                <a:buNone/>
              </a:pPr>
              <a:r>
                <a:rPr b="1" i="0" lang="en-US" sz="3200" u="none" cap="none" strike="noStrike">
                  <a:solidFill>
                    <a:srgbClr val="000000"/>
                  </a:solidFill>
                  <a:latin typeface="Helvetica Neue"/>
                  <a:ea typeface="Helvetica Neue"/>
                  <a:cs typeface="Helvetica Neue"/>
                  <a:sym typeface="Helvetica Neue"/>
                </a:rPr>
                <a:t>variance for 40 subsamples of 30 million reads</a:t>
              </a:r>
              <a:endParaRPr/>
            </a:p>
          </p:txBody>
        </p:sp>
      </p:grpSp>
      <p:sp>
        <p:nvSpPr>
          <p:cNvPr id="810" name="Google Shape;810;p56"/>
          <p:cNvSpPr txBox="1"/>
          <p:nvPr/>
        </p:nvSpPr>
        <p:spPr>
          <a:xfrm>
            <a:off x="7504504" y="2237720"/>
            <a:ext cx="6966026" cy="1194719"/>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single library of 216 million reads </a:t>
            </a:r>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30mil reads subsampled 40 times</a:t>
            </a:r>
            <a:endParaRPr/>
          </a:p>
        </p:txBody>
      </p:sp>
      <p:sp>
        <p:nvSpPr>
          <p:cNvPr id="811" name="Google Shape;811;p56"/>
          <p:cNvSpPr txBox="1"/>
          <p:nvPr/>
        </p:nvSpPr>
        <p:spPr>
          <a:xfrm>
            <a:off x="5541962" y="59757"/>
            <a:ext cx="13300076" cy="15144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9000"/>
              <a:buFont typeface="Helvetica Neue"/>
              <a:buNone/>
            </a:pPr>
            <a:r>
              <a:rPr b="1" i="0" lang="en-US" sz="9000" u="none" cap="none" strike="noStrike">
                <a:solidFill>
                  <a:srgbClr val="000000"/>
                </a:solidFill>
                <a:latin typeface="Helvetica Neue"/>
                <a:ea typeface="Helvetica Neue"/>
                <a:cs typeface="Helvetica Neue"/>
                <a:sym typeface="Helvetica Neue"/>
              </a:rPr>
              <a:t>Kallisto bootstraps ( -b)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815" name="Shape 815"/>
        <p:cNvGrpSpPr/>
        <p:nvPr/>
      </p:nvGrpSpPr>
      <p:grpSpPr>
        <a:xfrm>
          <a:off x="0" y="0"/>
          <a:ext cx="0" cy="0"/>
          <a:chOff x="0" y="0"/>
          <a:chExt cx="0" cy="0"/>
        </a:xfrm>
      </p:grpSpPr>
      <p:sp>
        <p:nvSpPr>
          <p:cNvPr id="816" name="Google Shape;816;p57"/>
          <p:cNvSpPr txBox="1"/>
          <p:nvPr/>
        </p:nvSpPr>
        <p:spPr>
          <a:xfrm>
            <a:off x="3644130" y="3175787"/>
            <a:ext cx="17095741" cy="736442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1" lang="en-US" sz="5000" u="none" cap="none" strike="noStrike">
                <a:solidFill>
                  <a:srgbClr val="000000"/>
                </a:solidFill>
                <a:latin typeface="Arial"/>
                <a:ea typeface="Arial"/>
                <a:cs typeface="Arial"/>
                <a:sym typeface="Arial"/>
              </a:rPr>
              <a:t>“The implication for biologists is that RNA-Seq analysis now becomes interactive. Instead of “freezing” an analysis that might take weeks or even months, data can be explored dynamically, e.g. easily quantified against different transcriptomes, or re-quantified as transcriptomes are updated. The ability to analyze data locally instead of requiring cloud computation means that analysis is portable, and also easily secure.”</a:t>
            </a:r>
            <a:endParaRPr/>
          </a:p>
          <a:p>
            <a:pPr indent="0" lvl="0" marL="0" marR="0" rtl="0" algn="ctr">
              <a:lnSpc>
                <a:spcPct val="100000"/>
              </a:lnSpc>
              <a:spcBef>
                <a:spcPts val="0"/>
              </a:spcBef>
              <a:spcAft>
                <a:spcPts val="0"/>
              </a:spcAft>
              <a:buClr>
                <a:srgbClr val="000000"/>
              </a:buClr>
              <a:buSzPts val="5000"/>
              <a:buFont typeface="Arial"/>
              <a:buNone/>
            </a:pPr>
            <a:r>
              <a:t/>
            </a:r>
            <a:endParaRPr b="0" i="1" sz="5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 Lior Pachter, Bits of DNA blog, 2015.</a:t>
            </a:r>
            <a:endParaRPr/>
          </a:p>
        </p:txBody>
      </p:sp>
      <p:sp>
        <p:nvSpPr>
          <p:cNvPr id="817" name="Google Shape;817;p57"/>
          <p:cNvSpPr txBox="1"/>
          <p:nvPr/>
        </p:nvSpPr>
        <p:spPr>
          <a:xfrm>
            <a:off x="3644130" y="3175787"/>
            <a:ext cx="17095740" cy="7364426"/>
          </a:xfrm>
          <a:prstGeom prst="rect">
            <a:avLst/>
          </a:prstGeom>
          <a:solidFill>
            <a:srgbClr val="F5F5F5"/>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5000"/>
              <a:buFont typeface="Arial"/>
              <a:buNone/>
            </a:pPr>
            <a:r>
              <a:rPr b="0" i="1" lang="en-US" sz="5000" u="none" cap="none" strike="noStrike">
                <a:solidFill>
                  <a:srgbClr val="000000"/>
                </a:solidFill>
                <a:latin typeface="Arial"/>
                <a:ea typeface="Arial"/>
                <a:cs typeface="Arial"/>
                <a:sym typeface="Arial"/>
              </a:rPr>
              <a:t>“The implication for biologists is that RNA-Seq analysis now becomes interactive. Instead of “freezing” an analysis that might take weeks or even months, </a:t>
            </a:r>
            <a:r>
              <a:rPr b="0" i="1" lang="en-US" sz="5000" u="none" cap="none" strike="noStrike">
                <a:solidFill>
                  <a:srgbClr val="EB220C"/>
                </a:solidFill>
                <a:latin typeface="Arial"/>
                <a:ea typeface="Arial"/>
                <a:cs typeface="Arial"/>
                <a:sym typeface="Arial"/>
              </a:rPr>
              <a:t>data can be explored dynamically</a:t>
            </a:r>
            <a:r>
              <a:rPr b="0" i="1" lang="en-US" sz="5000" u="none" cap="none" strike="noStrike">
                <a:solidFill>
                  <a:srgbClr val="000000"/>
                </a:solidFill>
                <a:latin typeface="Arial"/>
                <a:ea typeface="Arial"/>
                <a:cs typeface="Arial"/>
                <a:sym typeface="Arial"/>
              </a:rPr>
              <a:t>, e.g. easily quantified against different transcriptomes, or re-quantified as transcriptomes are updated. The ability to </a:t>
            </a:r>
            <a:r>
              <a:rPr b="0" i="1" lang="en-US" sz="5000" u="none" cap="none" strike="noStrike">
                <a:solidFill>
                  <a:srgbClr val="EB220C"/>
                </a:solidFill>
                <a:latin typeface="Arial"/>
                <a:ea typeface="Arial"/>
                <a:cs typeface="Arial"/>
                <a:sym typeface="Arial"/>
              </a:rPr>
              <a:t>analyze data locally</a:t>
            </a:r>
            <a:r>
              <a:rPr b="0" i="1" lang="en-US" sz="5000" u="none" cap="none" strike="noStrike">
                <a:solidFill>
                  <a:srgbClr val="000000"/>
                </a:solidFill>
                <a:latin typeface="Arial"/>
                <a:ea typeface="Arial"/>
                <a:cs typeface="Arial"/>
                <a:sym typeface="Arial"/>
              </a:rPr>
              <a:t> instead of requiring cloud computation means that analysis is portable, and also easily secure.”</a:t>
            </a:r>
            <a:endParaRPr/>
          </a:p>
          <a:p>
            <a:pPr indent="0" lvl="0" marL="0" marR="0" rtl="0" algn="ctr">
              <a:lnSpc>
                <a:spcPct val="100000"/>
              </a:lnSpc>
              <a:spcBef>
                <a:spcPts val="0"/>
              </a:spcBef>
              <a:spcAft>
                <a:spcPts val="0"/>
              </a:spcAft>
              <a:buClr>
                <a:srgbClr val="000000"/>
              </a:buClr>
              <a:buSzPts val="5000"/>
              <a:buFont typeface="Arial"/>
              <a:buNone/>
            </a:pPr>
            <a:r>
              <a:t/>
            </a:r>
            <a:endParaRPr b="0" i="1" sz="5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00000"/>
                </a:solidFill>
                <a:latin typeface="Arial"/>
                <a:ea typeface="Arial"/>
                <a:cs typeface="Arial"/>
                <a:sym typeface="Arial"/>
              </a:rPr>
              <a:t>- Lior Pachter, Bits of DNA blog, 2015.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18" name="Shape 118"/>
        <p:cNvGrpSpPr/>
        <p:nvPr/>
      </p:nvGrpSpPr>
      <p:grpSpPr>
        <a:xfrm>
          <a:off x="0" y="0"/>
          <a:ext cx="0" cy="0"/>
          <a:chOff x="0" y="0"/>
          <a:chExt cx="0" cy="0"/>
        </a:xfrm>
      </p:grpSpPr>
      <p:sp>
        <p:nvSpPr>
          <p:cNvPr id="119" name="Google Shape;119;p9"/>
          <p:cNvSpPr txBox="1"/>
          <p:nvPr/>
        </p:nvSpPr>
        <p:spPr>
          <a:xfrm>
            <a:off x="5929219" y="558617"/>
            <a:ext cx="12525562" cy="1425576"/>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Our dataset</a:t>
            </a:r>
            <a:endParaRPr/>
          </a:p>
        </p:txBody>
      </p:sp>
      <p:pic>
        <p:nvPicPr>
          <p:cNvPr descr="Screenshot 2020-04-19 17.49.37.png" id="120" name="Google Shape;120;p9"/>
          <p:cNvPicPr preferRelativeResize="0"/>
          <p:nvPr/>
        </p:nvPicPr>
        <p:blipFill rotWithShape="1">
          <a:blip r:embed="rId3">
            <a:alphaModFix/>
          </a:blip>
          <a:srcRect b="60011" l="0" r="0" t="0"/>
          <a:stretch/>
        </p:blipFill>
        <p:spPr>
          <a:xfrm>
            <a:off x="11733979" y="3097985"/>
            <a:ext cx="12104852" cy="3722597"/>
          </a:xfrm>
          <a:prstGeom prst="rect">
            <a:avLst/>
          </a:prstGeom>
          <a:noFill/>
          <a:ln>
            <a:noFill/>
          </a:ln>
          <a:effectLst>
            <a:outerShdw blurRad="508000" rotWithShape="0" dir="5400000" dist="50800">
              <a:srgbClr val="000000">
                <a:alpha val="50980"/>
              </a:srgbClr>
            </a:outerShdw>
          </a:effectLst>
        </p:spPr>
      </p:pic>
      <p:pic>
        <p:nvPicPr>
          <p:cNvPr descr="Screenshot 2020-04-19 17.49.37.png" id="121" name="Google Shape;121;p9"/>
          <p:cNvPicPr preferRelativeResize="0"/>
          <p:nvPr/>
        </p:nvPicPr>
        <p:blipFill rotWithShape="1">
          <a:blip r:embed="rId3">
            <a:alphaModFix/>
          </a:blip>
          <a:srcRect b="0" l="0" r="0" t="43336"/>
          <a:stretch/>
        </p:blipFill>
        <p:spPr>
          <a:xfrm>
            <a:off x="11733979" y="7494603"/>
            <a:ext cx="12104852" cy="5274840"/>
          </a:xfrm>
          <a:prstGeom prst="rect">
            <a:avLst/>
          </a:prstGeom>
          <a:noFill/>
          <a:ln>
            <a:noFill/>
          </a:ln>
          <a:effectLst>
            <a:outerShdw blurRad="508000" rotWithShape="0" dir="5400000" dist="50800">
              <a:srgbClr val="000000">
                <a:alpha val="50980"/>
              </a:srgbClr>
            </a:outerShdw>
          </a:effectLst>
        </p:spPr>
      </p:pic>
      <p:pic>
        <p:nvPicPr>
          <p:cNvPr id="122" name="Google Shape;122;p9"/>
          <p:cNvPicPr preferRelativeResize="0"/>
          <p:nvPr/>
        </p:nvPicPr>
        <p:blipFill>
          <a:blip r:embed="rId4">
            <a:alphaModFix/>
          </a:blip>
          <a:stretch>
            <a:fillRect/>
          </a:stretch>
        </p:blipFill>
        <p:spPr>
          <a:xfrm>
            <a:off x="329225" y="3277893"/>
            <a:ext cx="11209703" cy="9304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6" name="Shape 126"/>
        <p:cNvGrpSpPr/>
        <p:nvPr/>
      </p:nvGrpSpPr>
      <p:grpSpPr>
        <a:xfrm>
          <a:off x="0" y="0"/>
          <a:ext cx="0" cy="0"/>
          <a:chOff x="0" y="0"/>
          <a:chExt cx="0" cy="0"/>
        </a:xfrm>
      </p:grpSpPr>
      <p:sp>
        <p:nvSpPr>
          <p:cNvPr id="127" name="Google Shape;127;g22006642862_0_21"/>
          <p:cNvSpPr txBox="1"/>
          <p:nvPr/>
        </p:nvSpPr>
        <p:spPr>
          <a:xfrm>
            <a:off x="5929219" y="558617"/>
            <a:ext cx="12525600" cy="14373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Our dataset</a:t>
            </a:r>
            <a:endParaRPr/>
          </a:p>
        </p:txBody>
      </p:sp>
      <p:pic>
        <p:nvPicPr>
          <p:cNvPr id="128" name="Google Shape;128;g22006642862_0_21"/>
          <p:cNvPicPr preferRelativeResize="0"/>
          <p:nvPr/>
        </p:nvPicPr>
        <p:blipFill>
          <a:blip r:embed="rId3">
            <a:alphaModFix/>
          </a:blip>
          <a:stretch>
            <a:fillRect/>
          </a:stretch>
        </p:blipFill>
        <p:spPr>
          <a:xfrm>
            <a:off x="284100" y="1995917"/>
            <a:ext cx="11853234" cy="11415283"/>
          </a:xfrm>
          <a:prstGeom prst="rect">
            <a:avLst/>
          </a:prstGeom>
          <a:noFill/>
          <a:ln>
            <a:noFill/>
          </a:ln>
        </p:spPr>
      </p:pic>
      <p:sp>
        <p:nvSpPr>
          <p:cNvPr id="129" name="Google Shape;129;g22006642862_0_21"/>
          <p:cNvSpPr txBox="1"/>
          <p:nvPr/>
        </p:nvSpPr>
        <p:spPr>
          <a:xfrm>
            <a:off x="13366675" y="2288750"/>
            <a:ext cx="10578900" cy="4271400"/>
          </a:xfrm>
          <a:prstGeom prst="rect">
            <a:avLst/>
          </a:prstGeom>
          <a:noFill/>
          <a:ln>
            <a:noFill/>
          </a:ln>
        </p:spPr>
        <p:txBody>
          <a:bodyPr anchorCtr="0" anchor="t" bIns="91425" lIns="91425" spcFirstLastPara="1" rIns="91425" wrap="square" tIns="91425">
            <a:spAutoFit/>
          </a:bodyPr>
          <a:lstStyle/>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RNAseq from patients with cutaneous leishmaniasis</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skin biopsies </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a parasitic disease endemic in South America</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i="1" lang="en-US" sz="2950">
                <a:solidFill>
                  <a:schemeClr val="dk1"/>
                </a:solidFill>
                <a:highlight>
                  <a:srgbClr val="FFFFFF"/>
                </a:highlight>
              </a:rPr>
              <a:t>Leishmania braziliensis </a:t>
            </a:r>
            <a:r>
              <a:rPr lang="en-US" sz="2950">
                <a:solidFill>
                  <a:schemeClr val="dk1"/>
                </a:solidFill>
                <a:highlight>
                  <a:srgbClr val="FFFFFF"/>
                </a:highlight>
              </a:rPr>
              <a:t>- protozoan</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neglected tropical disease</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infected sandlfy is a vector of a parasite</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skin lesions/ulcers</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data from 5 patients with this disease and 5 healthy endemic controls</a:t>
            </a:r>
            <a:endParaRPr sz="2700">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33" name="Shape 133"/>
        <p:cNvGrpSpPr/>
        <p:nvPr/>
      </p:nvGrpSpPr>
      <p:grpSpPr>
        <a:xfrm>
          <a:off x="0" y="0"/>
          <a:ext cx="0" cy="0"/>
          <a:chOff x="0" y="0"/>
          <a:chExt cx="0" cy="0"/>
        </a:xfrm>
      </p:grpSpPr>
      <p:sp>
        <p:nvSpPr>
          <p:cNvPr id="134" name="Google Shape;134;g22006642862_0_9"/>
          <p:cNvSpPr txBox="1"/>
          <p:nvPr/>
        </p:nvSpPr>
        <p:spPr>
          <a:xfrm>
            <a:off x="5929219" y="558617"/>
            <a:ext cx="12525600" cy="14373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400"/>
              <a:buFont typeface="Helvetica Neue"/>
              <a:buNone/>
            </a:pPr>
            <a:r>
              <a:rPr b="1" i="0" lang="en-US" sz="8400" u="none" cap="none" strike="noStrike">
                <a:solidFill>
                  <a:srgbClr val="000000"/>
                </a:solidFill>
                <a:latin typeface="Helvetica Neue"/>
                <a:ea typeface="Helvetica Neue"/>
                <a:cs typeface="Helvetica Neue"/>
                <a:sym typeface="Helvetica Neue"/>
              </a:rPr>
              <a:t>Our dataset</a:t>
            </a:r>
            <a:endParaRPr/>
          </a:p>
        </p:txBody>
      </p:sp>
      <p:pic>
        <p:nvPicPr>
          <p:cNvPr id="135" name="Google Shape;135;g22006642862_0_9"/>
          <p:cNvPicPr preferRelativeResize="0"/>
          <p:nvPr/>
        </p:nvPicPr>
        <p:blipFill>
          <a:blip r:embed="rId3">
            <a:alphaModFix/>
          </a:blip>
          <a:stretch>
            <a:fillRect/>
          </a:stretch>
        </p:blipFill>
        <p:spPr>
          <a:xfrm>
            <a:off x="284100" y="1995917"/>
            <a:ext cx="11853234" cy="11415283"/>
          </a:xfrm>
          <a:prstGeom prst="rect">
            <a:avLst/>
          </a:prstGeom>
          <a:noFill/>
          <a:ln>
            <a:noFill/>
          </a:ln>
        </p:spPr>
      </p:pic>
      <p:sp>
        <p:nvSpPr>
          <p:cNvPr id="136" name="Google Shape;136;g22006642862_0_9"/>
          <p:cNvSpPr txBox="1"/>
          <p:nvPr/>
        </p:nvSpPr>
        <p:spPr>
          <a:xfrm>
            <a:off x="13366675" y="2288750"/>
            <a:ext cx="10578900" cy="4271400"/>
          </a:xfrm>
          <a:prstGeom prst="rect">
            <a:avLst/>
          </a:prstGeom>
          <a:noFill/>
          <a:ln>
            <a:noFill/>
          </a:ln>
        </p:spPr>
        <p:txBody>
          <a:bodyPr anchorCtr="0" anchor="t" bIns="91425" lIns="91425" spcFirstLastPara="1" rIns="91425" wrap="square" tIns="91425">
            <a:spAutoFit/>
          </a:bodyPr>
          <a:lstStyle/>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RNAseq from patients with cutaneous leishmaniasis</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skin biopsies </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a parasitic disease endemic in South America</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i="1" lang="en-US" sz="2950">
                <a:solidFill>
                  <a:schemeClr val="dk1"/>
                </a:solidFill>
                <a:highlight>
                  <a:srgbClr val="FFFFFF"/>
                </a:highlight>
              </a:rPr>
              <a:t>Leishmania braziliensis </a:t>
            </a:r>
            <a:r>
              <a:rPr lang="en-US" sz="2950">
                <a:solidFill>
                  <a:schemeClr val="dk1"/>
                </a:solidFill>
                <a:highlight>
                  <a:srgbClr val="FFFFFF"/>
                </a:highlight>
              </a:rPr>
              <a:t>- protozoan</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neglected tropical </a:t>
            </a:r>
            <a:r>
              <a:rPr lang="en-US" sz="2950">
                <a:solidFill>
                  <a:schemeClr val="dk1"/>
                </a:solidFill>
                <a:highlight>
                  <a:srgbClr val="FFFFFF"/>
                </a:highlight>
              </a:rPr>
              <a:t>disease</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infected sandlfy is a vector of a parasite</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skin lesions/ulcers</a:t>
            </a:r>
            <a:endParaRPr sz="2950">
              <a:solidFill>
                <a:schemeClr val="dk1"/>
              </a:solidFill>
              <a:highlight>
                <a:srgbClr val="FFFFFF"/>
              </a:highlight>
            </a:endParaRPr>
          </a:p>
          <a:p>
            <a:pPr indent="-415925" lvl="0" marL="457200" rtl="0" algn="l">
              <a:spcBef>
                <a:spcPts val="0"/>
              </a:spcBef>
              <a:spcAft>
                <a:spcPts val="0"/>
              </a:spcAft>
              <a:buClr>
                <a:schemeClr val="dk1"/>
              </a:buClr>
              <a:buSzPts val="2950"/>
              <a:buChar char="●"/>
            </a:pPr>
            <a:r>
              <a:rPr lang="en-US" sz="2950">
                <a:solidFill>
                  <a:schemeClr val="dk1"/>
                </a:solidFill>
                <a:highlight>
                  <a:srgbClr val="FFFFFF"/>
                </a:highlight>
              </a:rPr>
              <a:t>data from 5 patients with this disease and 5 healthy endemic controls</a:t>
            </a:r>
            <a:endParaRPr sz="2700">
              <a:solidFill>
                <a:schemeClr val="dk1"/>
              </a:solidFill>
              <a:latin typeface="Helvetica Neue"/>
              <a:ea typeface="Helvetica Neue"/>
              <a:cs typeface="Helvetica Neue"/>
              <a:sym typeface="Helvetica Neue"/>
            </a:endParaRPr>
          </a:p>
        </p:txBody>
      </p:sp>
      <p:pic>
        <p:nvPicPr>
          <p:cNvPr id="137" name="Google Shape;137;g22006642862_0_9"/>
          <p:cNvPicPr preferRelativeResize="0"/>
          <p:nvPr/>
        </p:nvPicPr>
        <p:blipFill>
          <a:blip r:embed="rId4">
            <a:alphaModFix/>
          </a:blip>
          <a:stretch>
            <a:fillRect/>
          </a:stretch>
        </p:blipFill>
        <p:spPr>
          <a:xfrm>
            <a:off x="13322874" y="7097675"/>
            <a:ext cx="10117825" cy="6313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41" name="Shape 141"/>
        <p:cNvGrpSpPr/>
        <p:nvPr/>
      </p:nvGrpSpPr>
      <p:grpSpPr>
        <a:xfrm>
          <a:off x="0" y="0"/>
          <a:ext cx="0" cy="0"/>
          <a:chOff x="0" y="0"/>
          <a:chExt cx="0" cy="0"/>
        </a:xfrm>
      </p:grpSpPr>
      <p:graphicFrame>
        <p:nvGraphicFramePr>
          <p:cNvPr id="142" name="Google Shape;142;p10"/>
          <p:cNvGraphicFramePr/>
          <p:nvPr/>
        </p:nvGraphicFramePr>
        <p:xfrm>
          <a:off x="4085424" y="3982305"/>
          <a:ext cx="3000000" cy="3000000"/>
        </p:xfrm>
        <a:graphic>
          <a:graphicData uri="http://schemas.openxmlformats.org/drawingml/2006/table">
            <a:tbl>
              <a:tblPr>
                <a:noFill/>
                <a:tableStyleId>{E835F94C-21A8-4A46-A46E-031FE813F311}</a:tableStyleId>
              </a:tblPr>
              <a:tblGrid>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gridCol w="484250"/>
              </a:tblGrid>
              <a:tr h="58515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&amp;</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0</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4</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5</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6</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7</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8</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9</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&lt;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&gt;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A</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B</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C</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D</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E</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F</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G</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H</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I</a:t>
                      </a:r>
                      <a:endParaRPr/>
                    </a:p>
                  </a:txBody>
                  <a:tcPr marT="50800" marB="50800" marR="50800" marL="50800" anchor="ctr"/>
                </a:tc>
              </a:tr>
              <a:tr h="585150">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0</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4</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5</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6</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7</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8</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9</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10</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11</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12</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13</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14</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15</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16</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17</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18</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19</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20</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21</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22</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23</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24</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25</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26</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27</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28</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29</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30</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31</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32</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33</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34</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35</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36</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37</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38</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39</a:t>
                      </a:r>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3200"/>
                        <a:buFont typeface="Helvetica Neue"/>
                        <a:buNone/>
                      </a:pPr>
                      <a:r>
                        <a:rPr lang="en-US" sz="3200" u="none" cap="none" strike="noStrike"/>
                        <a:t>40</a:t>
                      </a:r>
                      <a:endParaRPr/>
                    </a:p>
                  </a:txBody>
                  <a:tcPr marT="50800" marB="50800" marR="50800" marL="50800" anchor="ctr"/>
                </a:tc>
              </a:tr>
            </a:tbl>
          </a:graphicData>
        </a:graphic>
      </p:graphicFrame>
      <p:cxnSp>
        <p:nvCxnSpPr>
          <p:cNvPr id="143" name="Google Shape;143;p10"/>
          <p:cNvCxnSpPr/>
          <p:nvPr/>
        </p:nvCxnSpPr>
        <p:spPr>
          <a:xfrm>
            <a:off x="11280130" y="3701931"/>
            <a:ext cx="6130780" cy="1"/>
          </a:xfrm>
          <a:prstGeom prst="straightConnector1">
            <a:avLst/>
          </a:prstGeom>
          <a:noFill/>
          <a:ln cap="flat" cmpd="sng" w="25400">
            <a:solidFill>
              <a:srgbClr val="000000"/>
            </a:solidFill>
            <a:prstDash val="solid"/>
            <a:miter lim="400000"/>
            <a:headEnd len="sm" w="sm" type="none"/>
            <a:tailEnd len="sm" w="sm" type="none"/>
          </a:ln>
        </p:spPr>
      </p:cxnSp>
      <p:sp>
        <p:nvSpPr>
          <p:cNvPr id="144" name="Google Shape;144;p10"/>
          <p:cNvSpPr txBox="1"/>
          <p:nvPr/>
        </p:nvSpPr>
        <p:spPr>
          <a:xfrm>
            <a:off x="12358313" y="3139983"/>
            <a:ext cx="3974415" cy="507952"/>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3300"/>
              <a:buFont typeface="Helvetica Neue"/>
              <a:buNone/>
            </a:pPr>
            <a:r>
              <a:rPr b="0" i="0" lang="en-US" sz="3300" u="none" cap="none" strike="noStrike">
                <a:solidFill>
                  <a:srgbClr val="000000"/>
                </a:solidFill>
                <a:latin typeface="Helvetica Neue"/>
                <a:ea typeface="Helvetica Neue"/>
                <a:cs typeface="Helvetica Neue"/>
                <a:sym typeface="Helvetica Neue"/>
              </a:rPr>
              <a:t>ASCII characters</a:t>
            </a:r>
            <a:endParaRPr/>
          </a:p>
        </p:txBody>
      </p:sp>
      <p:cxnSp>
        <p:nvCxnSpPr>
          <p:cNvPr id="145" name="Google Shape;145;p10"/>
          <p:cNvCxnSpPr/>
          <p:nvPr/>
        </p:nvCxnSpPr>
        <p:spPr>
          <a:xfrm>
            <a:off x="11280130" y="5575900"/>
            <a:ext cx="6130780" cy="1"/>
          </a:xfrm>
          <a:prstGeom prst="straightConnector1">
            <a:avLst/>
          </a:prstGeom>
          <a:noFill/>
          <a:ln cap="flat" cmpd="sng" w="25400">
            <a:solidFill>
              <a:srgbClr val="000000"/>
            </a:solidFill>
            <a:prstDash val="solid"/>
            <a:miter lim="400000"/>
            <a:headEnd len="sm" w="sm" type="none"/>
            <a:tailEnd len="sm" w="sm" type="none"/>
          </a:ln>
        </p:spPr>
      </p:cxnSp>
      <p:sp>
        <p:nvSpPr>
          <p:cNvPr id="146" name="Google Shape;146;p10"/>
          <p:cNvSpPr txBox="1"/>
          <p:nvPr/>
        </p:nvSpPr>
        <p:spPr>
          <a:xfrm>
            <a:off x="12791337" y="5690017"/>
            <a:ext cx="3108365" cy="507952"/>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3300"/>
              <a:buFont typeface="Helvetica Neue"/>
              <a:buNone/>
            </a:pPr>
            <a:r>
              <a:rPr b="0" i="0" lang="en-US" sz="3300" u="none" cap="none" strike="noStrike">
                <a:solidFill>
                  <a:srgbClr val="000000"/>
                </a:solidFill>
                <a:latin typeface="Helvetica Neue"/>
                <a:ea typeface="Helvetica Neue"/>
                <a:cs typeface="Helvetica Neue"/>
                <a:sym typeface="Helvetica Neue"/>
              </a:rPr>
              <a:t>Quality score</a:t>
            </a:r>
            <a:endParaRPr/>
          </a:p>
        </p:txBody>
      </p:sp>
      <p:grpSp>
        <p:nvGrpSpPr>
          <p:cNvPr id="147" name="Google Shape;147;p10"/>
          <p:cNvGrpSpPr/>
          <p:nvPr/>
        </p:nvGrpSpPr>
        <p:grpSpPr>
          <a:xfrm>
            <a:off x="424638" y="1978224"/>
            <a:ext cx="9356800" cy="5381504"/>
            <a:chOff x="0" y="-1"/>
            <a:chExt cx="9356798" cy="5381503"/>
          </a:xfrm>
        </p:grpSpPr>
        <p:sp>
          <p:nvSpPr>
            <p:cNvPr id="148" name="Google Shape;148;p10"/>
            <p:cNvSpPr txBox="1"/>
            <p:nvPr/>
          </p:nvSpPr>
          <p:spPr>
            <a:xfrm>
              <a:off x="3866463" y="-1"/>
              <a:ext cx="1623873" cy="76860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4200"/>
                <a:buFont typeface="Helvetica Neue"/>
                <a:buNone/>
              </a:pPr>
              <a:r>
                <a:rPr b="1" i="0" lang="en-US" sz="4200" u="none" cap="none" strike="noStrike">
                  <a:solidFill>
                    <a:srgbClr val="000000"/>
                  </a:solidFill>
                  <a:latin typeface="Helvetica Neue"/>
                  <a:ea typeface="Helvetica Neue"/>
                  <a:cs typeface="Helvetica Neue"/>
                  <a:sym typeface="Helvetica Neue"/>
                </a:rPr>
                <a:t>Fastq</a:t>
              </a:r>
              <a:endParaRPr/>
            </a:p>
          </p:txBody>
        </p:sp>
        <p:pic>
          <p:nvPicPr>
            <p:cNvPr descr="1.png" id="149" name="Google Shape;149;p10"/>
            <p:cNvPicPr preferRelativeResize="0"/>
            <p:nvPr/>
          </p:nvPicPr>
          <p:blipFill rotWithShape="1">
            <a:blip r:embed="rId3">
              <a:alphaModFix/>
            </a:blip>
            <a:srcRect b="0" l="0" r="0" t="0"/>
            <a:stretch/>
          </p:blipFill>
          <p:spPr>
            <a:xfrm>
              <a:off x="0" y="794122"/>
              <a:ext cx="9356798" cy="4587380"/>
            </a:xfrm>
            <a:prstGeom prst="rect">
              <a:avLst/>
            </a:prstGeom>
            <a:noFill/>
            <a:ln>
              <a:noFill/>
            </a:ln>
          </p:spPr>
        </p:pic>
      </p:grpSp>
      <p:grpSp>
        <p:nvGrpSpPr>
          <p:cNvPr id="150" name="Google Shape;150;p10"/>
          <p:cNvGrpSpPr/>
          <p:nvPr/>
        </p:nvGrpSpPr>
        <p:grpSpPr>
          <a:xfrm>
            <a:off x="476751" y="8316563"/>
            <a:ext cx="22928918" cy="4438967"/>
            <a:chOff x="0" y="0"/>
            <a:chExt cx="22928916" cy="4438965"/>
          </a:xfrm>
        </p:grpSpPr>
        <p:pic>
          <p:nvPicPr>
            <p:cNvPr descr="Screen Shot 2017-01-11 at 11.23.48 AM.png" id="151" name="Google Shape;151;p10"/>
            <p:cNvPicPr preferRelativeResize="0"/>
            <p:nvPr/>
          </p:nvPicPr>
          <p:blipFill rotWithShape="1">
            <a:blip r:embed="rId4">
              <a:alphaModFix/>
            </a:blip>
            <a:srcRect b="49944" l="3917" r="5566" t="0"/>
            <a:stretch/>
          </p:blipFill>
          <p:spPr>
            <a:xfrm>
              <a:off x="1864195" y="50970"/>
              <a:ext cx="21064721" cy="3284401"/>
            </a:xfrm>
            <a:prstGeom prst="rect">
              <a:avLst/>
            </a:prstGeom>
            <a:noFill/>
            <a:ln cap="flat" cmpd="sng" w="25400">
              <a:solidFill>
                <a:srgbClr val="000000"/>
              </a:solidFill>
              <a:prstDash val="solid"/>
              <a:miter lim="400000"/>
              <a:headEnd len="sm" w="sm" type="none"/>
              <a:tailEnd len="sm" w="sm" type="none"/>
            </a:ln>
          </p:spPr>
        </p:pic>
        <p:sp>
          <p:nvSpPr>
            <p:cNvPr id="152" name="Google Shape;152;p10"/>
            <p:cNvSpPr txBox="1"/>
            <p:nvPr/>
          </p:nvSpPr>
          <p:spPr>
            <a:xfrm>
              <a:off x="0" y="0"/>
              <a:ext cx="7262259" cy="774837"/>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3900"/>
                <a:buFont typeface="Helvetica Neue"/>
                <a:buNone/>
              </a:pPr>
              <a:r>
                <a:rPr b="0" i="0" lang="en-US" sz="3900" u="none" cap="none" strike="noStrike">
                  <a:solidFill>
                    <a:srgbClr val="000000"/>
                  </a:solidFill>
                  <a:latin typeface="Helvetica Neue"/>
                  <a:ea typeface="Helvetica Neue"/>
                  <a:cs typeface="Helvetica Neue"/>
                  <a:sym typeface="Helvetica Neue"/>
                </a:rPr>
                <a:t>% bases &gt;Q30</a:t>
              </a:r>
              <a:endParaRPr/>
            </a:p>
          </p:txBody>
        </p:sp>
        <p:sp>
          <p:nvSpPr>
            <p:cNvPr id="153" name="Google Shape;153;p10"/>
            <p:cNvSpPr txBox="1"/>
            <p:nvPr/>
          </p:nvSpPr>
          <p:spPr>
            <a:xfrm>
              <a:off x="237156" y="519894"/>
              <a:ext cx="1073650" cy="632179"/>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100</a:t>
              </a:r>
              <a:endParaRPr/>
            </a:p>
          </p:txBody>
        </p:sp>
        <p:cxnSp>
          <p:nvCxnSpPr>
            <p:cNvPr id="154" name="Google Shape;154;p10"/>
            <p:cNvCxnSpPr/>
            <p:nvPr/>
          </p:nvCxnSpPr>
          <p:spPr>
            <a:xfrm>
              <a:off x="1383156" y="869459"/>
              <a:ext cx="481722" cy="1"/>
            </a:xfrm>
            <a:prstGeom prst="straightConnector1">
              <a:avLst/>
            </a:prstGeom>
            <a:noFill/>
            <a:ln cap="flat" cmpd="sng" w="25400">
              <a:solidFill>
                <a:srgbClr val="000000"/>
              </a:solidFill>
              <a:prstDash val="solid"/>
              <a:miter lim="400000"/>
              <a:headEnd len="sm" w="sm" type="none"/>
              <a:tailEnd len="sm" w="sm" type="none"/>
            </a:ln>
          </p:spPr>
        </p:cxnSp>
        <p:sp>
          <p:nvSpPr>
            <p:cNvPr id="155" name="Google Shape;155;p10"/>
            <p:cNvSpPr txBox="1"/>
            <p:nvPr/>
          </p:nvSpPr>
          <p:spPr>
            <a:xfrm>
              <a:off x="612608" y="2463460"/>
              <a:ext cx="698198" cy="632179"/>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60</a:t>
              </a:r>
              <a:endParaRPr/>
            </a:p>
          </p:txBody>
        </p:sp>
        <p:cxnSp>
          <p:nvCxnSpPr>
            <p:cNvPr id="156" name="Google Shape;156;p10"/>
            <p:cNvCxnSpPr/>
            <p:nvPr/>
          </p:nvCxnSpPr>
          <p:spPr>
            <a:xfrm>
              <a:off x="1383156" y="2813025"/>
              <a:ext cx="481722" cy="1"/>
            </a:xfrm>
            <a:prstGeom prst="straightConnector1">
              <a:avLst/>
            </a:prstGeom>
            <a:noFill/>
            <a:ln cap="flat" cmpd="sng" w="25400">
              <a:solidFill>
                <a:srgbClr val="000000"/>
              </a:solidFill>
              <a:prstDash val="solid"/>
              <a:miter lim="400000"/>
              <a:headEnd len="sm" w="sm" type="none"/>
              <a:tailEnd len="sm" w="sm" type="none"/>
            </a:ln>
          </p:spPr>
        </p:cxnSp>
        <p:cxnSp>
          <p:nvCxnSpPr>
            <p:cNvPr id="157" name="Google Shape;157;p10"/>
            <p:cNvCxnSpPr/>
            <p:nvPr/>
          </p:nvCxnSpPr>
          <p:spPr>
            <a:xfrm>
              <a:off x="8002848" y="4051546"/>
              <a:ext cx="8079204" cy="1"/>
            </a:xfrm>
            <a:prstGeom prst="straightConnector1">
              <a:avLst/>
            </a:prstGeom>
            <a:noFill/>
            <a:ln cap="flat" cmpd="sng" w="63500">
              <a:solidFill>
                <a:srgbClr val="000000"/>
              </a:solidFill>
              <a:prstDash val="solid"/>
              <a:miter lim="400000"/>
              <a:headEnd len="sm" w="sm" type="none"/>
              <a:tailEnd len="med" w="med" type="triangle"/>
            </a:ln>
          </p:spPr>
        </p:cxnSp>
        <p:sp>
          <p:nvSpPr>
            <p:cNvPr id="158" name="Google Shape;158;p10"/>
            <p:cNvSpPr txBox="1"/>
            <p:nvPr/>
          </p:nvSpPr>
          <p:spPr>
            <a:xfrm>
              <a:off x="11111624" y="3664127"/>
              <a:ext cx="2569982" cy="774838"/>
            </a:xfrm>
            <a:prstGeom prst="rect">
              <a:avLst/>
            </a:prstGeom>
            <a:solidFill>
              <a:srgbClr val="F5F5F5"/>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Cycle #</a:t>
              </a:r>
              <a:endParaRPr/>
            </a:p>
          </p:txBody>
        </p:sp>
      </p:grpSp>
      <p:sp>
        <p:nvSpPr>
          <p:cNvPr id="159" name="Google Shape;159;p10"/>
          <p:cNvSpPr txBox="1"/>
          <p:nvPr/>
        </p:nvSpPr>
        <p:spPr>
          <a:xfrm>
            <a:off x="399454" y="480015"/>
            <a:ext cx="23585100" cy="1375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8000"/>
              <a:buFont typeface="Helvetica Neue"/>
              <a:buNone/>
            </a:pPr>
            <a:r>
              <a:rPr b="1" lang="en-US" sz="8000">
                <a:latin typeface="Helvetica Neue"/>
                <a:ea typeface="Helvetica Neue"/>
                <a:cs typeface="Helvetica Neue"/>
                <a:sym typeface="Helvetica Neue"/>
              </a:rPr>
              <a:t>R</a:t>
            </a:r>
            <a:r>
              <a:rPr b="1" i="0" lang="en-US" sz="8000" u="none" cap="none" strike="noStrike">
                <a:solidFill>
                  <a:srgbClr val="000000"/>
                </a:solidFill>
                <a:latin typeface="Helvetica Neue"/>
                <a:ea typeface="Helvetica Neue"/>
                <a:cs typeface="Helvetica Neue"/>
                <a:sym typeface="Helvetica Neue"/>
              </a:rPr>
              <a:t>ead quality</a:t>
            </a:r>
            <a:endParaRPr/>
          </a:p>
        </p:txBody>
      </p:sp>
      <p:sp>
        <p:nvSpPr>
          <p:cNvPr id="160" name="Google Shape;160;p10"/>
          <p:cNvSpPr txBox="1"/>
          <p:nvPr/>
        </p:nvSpPr>
        <p:spPr>
          <a:xfrm>
            <a:off x="3023005" y="6603979"/>
            <a:ext cx="18337989" cy="2517776"/>
          </a:xfrm>
          <a:prstGeom prst="rect">
            <a:avLst/>
          </a:prstGeom>
          <a:solidFill>
            <a:srgbClr val="F5F5F5"/>
          </a:solidFill>
          <a:ln cap="flat" cmpd="sng" w="38100">
            <a:solidFill>
              <a:srgbClr val="000000"/>
            </a:solidFill>
            <a:prstDash val="solid"/>
            <a:miter lim="400000"/>
            <a:headEnd len="sm" w="sm" type="none"/>
            <a:tailEnd len="sm" w="sm" type="none"/>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7700"/>
              <a:buFont typeface="Helvetica Neue Light"/>
              <a:buNone/>
            </a:pPr>
            <a:r>
              <a:rPr b="0" i="0" lang="en-US" sz="7700" u="none" cap="none" strike="noStrike">
                <a:solidFill>
                  <a:srgbClr val="000000"/>
                </a:solidFill>
                <a:latin typeface="Helvetica Neue Light"/>
                <a:ea typeface="Helvetica Neue Light"/>
                <a:cs typeface="Helvetica Neue Light"/>
                <a:sym typeface="Helvetica Neue Light"/>
              </a:rPr>
              <a:t>Assess the quality of your raw data before moving forward with analysis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